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3" r:id="rId2"/>
    <p:sldMasterId id="2147483741" r:id="rId3"/>
  </p:sldMasterIdLst>
  <p:notesMasterIdLst>
    <p:notesMasterId r:id="rId19"/>
  </p:notesMasterIdLst>
  <p:sldIdLst>
    <p:sldId id="287" r:id="rId4"/>
    <p:sldId id="256" r:id="rId5"/>
    <p:sldId id="1175" r:id="rId6"/>
    <p:sldId id="1176" r:id="rId7"/>
    <p:sldId id="1180" r:id="rId8"/>
    <p:sldId id="441" r:id="rId9"/>
    <p:sldId id="309" r:id="rId10"/>
    <p:sldId id="312" r:id="rId11"/>
    <p:sldId id="423" r:id="rId12"/>
    <p:sldId id="424" r:id="rId13"/>
    <p:sldId id="1937" r:id="rId14"/>
    <p:sldId id="1173" r:id="rId15"/>
    <p:sldId id="1930" r:id="rId16"/>
    <p:sldId id="1926" r:id="rId17"/>
    <p:sldId id="193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5200"/>
    <a:srgbClr val="00EFDC"/>
    <a:srgbClr val="D6EB36"/>
    <a:srgbClr val="271DF1"/>
    <a:srgbClr val="5F226C"/>
    <a:srgbClr val="B0EC00"/>
    <a:srgbClr val="FB7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88"/>
    <p:restoredTop sz="94665"/>
  </p:normalViewPr>
  <p:slideViewPr>
    <p:cSldViewPr snapToGrid="0" snapToObjects="1">
      <p:cViewPr>
        <p:scale>
          <a:sx n="131" d="100"/>
          <a:sy n="131" d="100"/>
        </p:scale>
        <p:origin x="45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7" d="100"/>
          <a:sy n="107" d="100"/>
        </p:scale>
        <p:origin x="3200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CC13-178B-884F-A52F-3656EE80590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16A6C-2413-2242-BC11-A002E8172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2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05458B-6B1E-3D4B-8046-8EDEF0D1C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36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893087-9BD4-0745-A26C-F0B0A6AB8D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747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421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53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85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08671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712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117671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16870078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21576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6175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8665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745287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8217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5696651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721696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1760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1660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Quantum Computing and IBM Q: An Introduction            #IBMQ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250013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5673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7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2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half-image_Right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5486400" cy="590931"/>
          </a:xfrm>
        </p:spPr>
        <p:txBody>
          <a:bodyPr>
            <a:sp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5486400" cy="3326423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>
                <a:solidFill>
                  <a:schemeClr val="bg2"/>
                </a:solidFill>
              </a:defRPr>
            </a:lvl1pPr>
            <a:lvl2pPr>
              <a:defRPr lang="en-US" sz="3200" dirty="0" smtClean="0">
                <a:solidFill>
                  <a:schemeClr val="bg2"/>
                </a:solidFill>
              </a:defRPr>
            </a:lvl2pPr>
            <a:lvl3pPr>
              <a:defRPr lang="en-US" sz="2933" dirty="0" smtClean="0">
                <a:solidFill>
                  <a:schemeClr val="bg2"/>
                </a:solidFill>
              </a:defRPr>
            </a:lvl3pPr>
            <a:lvl4pPr>
              <a:defRPr lang="en-US" sz="2933" dirty="0" smtClean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435111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fact, number, pic_Gray90_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rgbClr val="25252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9250"/>
            <a:ext cx="5477933" cy="1034129"/>
          </a:xfrm>
        </p:spPr>
        <p:txBody>
          <a:bodyPr wrap="square"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3362241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245341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1/4 Image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6858000"/>
          </a:xfrm>
          <a:solidFill>
            <a:srgbClr val="252525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7349067" cy="590931"/>
          </a:xfrm>
        </p:spPr>
        <p:txBody>
          <a:bodyPr wrap="square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7349067" cy="2833981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5493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17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837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2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200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005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8847851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919199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59505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47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1308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61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190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09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642979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8498693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17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815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75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940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72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9502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870520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1459179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5648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149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502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7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1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half-image_Right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Quantum Computing and IBM Q: An Introduction            #IBMQ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5486400" cy="590931"/>
          </a:xfrm>
        </p:spPr>
        <p:txBody>
          <a:bodyPr>
            <a:sp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5486400" cy="3326423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>
                <a:solidFill>
                  <a:schemeClr val="bg2"/>
                </a:solidFill>
              </a:defRPr>
            </a:lvl1pPr>
            <a:lvl2pPr>
              <a:defRPr lang="en-US" sz="3200" dirty="0" smtClean="0">
                <a:solidFill>
                  <a:schemeClr val="bg2"/>
                </a:solidFill>
              </a:defRPr>
            </a:lvl2pPr>
            <a:lvl3pPr>
              <a:defRPr lang="en-US" sz="2933" dirty="0" smtClean="0">
                <a:solidFill>
                  <a:schemeClr val="bg2"/>
                </a:solidFill>
              </a:defRPr>
            </a:lvl3pPr>
            <a:lvl4pPr>
              <a:defRPr lang="en-US" sz="2933" dirty="0" smtClean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40638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fact, number, pic_Gray90_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rgbClr val="25252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9250"/>
            <a:ext cx="5477933" cy="1034129"/>
          </a:xfrm>
        </p:spPr>
        <p:txBody>
          <a:bodyPr wrap="square"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3362241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848432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1/4 Image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Quantum Computing and IBM Q: An Introduction            #IBMQ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6858000"/>
          </a:xfrm>
          <a:solidFill>
            <a:srgbClr val="252525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7349067" cy="590931"/>
          </a:xfrm>
        </p:spPr>
        <p:txBody>
          <a:bodyPr wrap="square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7349067" cy="2833981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38673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68326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E8E1-15CC-174A-888A-1040FC93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1B10E9-7CBE-1145-84AB-B2E337A10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C9EDA-905B-B049-80EF-D163B85A3727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C2EB-4612-484B-9AB3-A7E0D308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3B9B9-EC34-3240-AEAA-4F65FC723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C0946-8692-7943-B636-CB7CABBE3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572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1C951-78EF-0F4B-A4FB-EFA19940BBA0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D3039-2F6C-E643-84FE-5FFC6AA3E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498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4107" y="202048"/>
            <a:ext cx="11603789" cy="681811"/>
          </a:xfrm>
        </p:spPr>
        <p:txBody>
          <a:bodyPr lIns="0" tIns="0" rIns="0" bIns="0"/>
          <a:lstStyle>
            <a:lvl1pPr>
              <a:defRPr sz="4431" b="0" i="0">
                <a:solidFill>
                  <a:schemeClr val="tx1"/>
                </a:solidFill>
                <a:latin typeface="IBMPlexSans-Light"/>
                <a:cs typeface="IBMPlexSans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IBM Confidential  |  © 2017 IBM Corporation</a:t>
            </a:r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25 August, 2016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174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604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186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841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94356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266465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Supervised learning with quantum enhanced feature spaces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9766159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26844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17648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00541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954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019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9664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365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215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870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031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07127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41852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7420762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7492699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#IBMQ</a:t>
            </a:r>
          </a:p>
        </p:txBody>
      </p:sp>
    </p:spTree>
    <p:extLst>
      <p:ext uri="{BB962C8B-B14F-4D97-AF65-F5344CB8AC3E}">
        <p14:creationId xmlns:p14="http://schemas.microsoft.com/office/powerpoint/2010/main" val="7969154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89898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157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363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646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0346532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4228182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969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51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828378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923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477820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037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873329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3203978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07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984199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852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36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2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528231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Quantum Computing and IBM Q: An Introduction            #IBMQ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07482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0559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520235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70511091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5198281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67238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040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93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4858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2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090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5765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69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8759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72328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264956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8347774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6396726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6367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110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8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60365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1" r:id="rId40"/>
    <p:sldLayoutId id="2147483740" r:id="rId41"/>
    <p:sldLayoutId id="2147483781" r:id="rId42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8912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76517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  <p:sldLayoutId id="2147483765" r:id="rId24"/>
    <p:sldLayoutId id="2147483766" r:id="rId25"/>
    <p:sldLayoutId id="2147483767" r:id="rId26"/>
    <p:sldLayoutId id="2147483768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8" r:id="rId37"/>
    <p:sldLayoutId id="2147483779" r:id="rId38"/>
    <p:sldLayoutId id="2147483780" r:id="rId39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jpeg"/><Relationship Id="rId20" Type="http://schemas.openxmlformats.org/officeDocument/2006/relationships/image" Target="../media/image28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11" Type="http://schemas.openxmlformats.org/officeDocument/2006/relationships/image" Target="../media/image19.tiff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12" Type="http://schemas.openxmlformats.org/officeDocument/2006/relationships/image" Target="../media/image3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3.tiff"/><Relationship Id="rId11" Type="http://schemas.openxmlformats.org/officeDocument/2006/relationships/image" Target="../media/image38.tiff"/><Relationship Id="rId5" Type="http://schemas.openxmlformats.org/officeDocument/2006/relationships/image" Target="../media/image32.tiff"/><Relationship Id="rId10" Type="http://schemas.openxmlformats.org/officeDocument/2006/relationships/image" Target="../media/image37.tiff"/><Relationship Id="rId4" Type="http://schemas.openxmlformats.org/officeDocument/2006/relationships/image" Target="../media/image31.tiff"/><Relationship Id="rId9" Type="http://schemas.openxmlformats.org/officeDocument/2006/relationships/image" Target="../media/image3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0.png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789494"/>
            <a:ext cx="12192000" cy="3336741"/>
          </a:xfrm>
        </p:spPr>
        <p:txBody>
          <a:bodyPr anchor="t">
            <a:normAutofit/>
          </a:bodyPr>
          <a:lstStyle/>
          <a:p>
            <a:r>
              <a:rPr lang="en-US" sz="6000" b="1" dirty="0" err="1">
                <a:solidFill>
                  <a:schemeClr val="accent1"/>
                </a:solidFill>
              </a:rPr>
              <a:t>Qiskit</a:t>
            </a:r>
            <a:r>
              <a:rPr lang="en-US" sz="6000" b="1" dirty="0">
                <a:solidFill>
                  <a:schemeClr val="accent1"/>
                </a:solidFill>
              </a:rPr>
              <a:t> Aqua</a:t>
            </a:r>
            <a:br>
              <a:rPr lang="en-US" sz="6000" b="1" dirty="0">
                <a:solidFill>
                  <a:schemeClr val="accent1"/>
                </a:solidFill>
              </a:rPr>
            </a:br>
            <a:r>
              <a:rPr lang="en-US" sz="6000" b="1" dirty="0">
                <a:solidFill>
                  <a:schemeClr val="accent1"/>
                </a:solidFill>
              </a:rPr>
              <a:t>Algorithms and Applications</a:t>
            </a:r>
          </a:p>
          <a:p>
            <a:r>
              <a:rPr lang="en-US" b="1" dirty="0">
                <a:solidFill>
                  <a:schemeClr val="accent1"/>
                </a:solidFill>
              </a:rPr>
              <a:t>Marco Pistoia, Christa </a:t>
            </a:r>
            <a:r>
              <a:rPr lang="en-US" b="1" dirty="0" err="1">
                <a:solidFill>
                  <a:schemeClr val="accent1"/>
                </a:solidFill>
              </a:rPr>
              <a:t>Zoufal</a:t>
            </a:r>
            <a:br>
              <a:rPr lang="en-US" sz="1800" dirty="0">
                <a:solidFill>
                  <a:schemeClr val="accent1"/>
                </a:solidFill>
              </a:rPr>
            </a:b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>
                <a:solidFill>
                  <a:schemeClr val="accent1"/>
                </a:solidFill>
              </a:rPr>
              <a:t>IBM Research</a:t>
            </a:r>
          </a:p>
        </p:txBody>
      </p:sp>
      <p:pic>
        <p:nvPicPr>
          <p:cNvPr id="9220" name="Picture 4" descr="https://www.research.ibm.com/ibm-q/images/ibm-q-logo-ty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398" y="-81978"/>
            <a:ext cx="4480560" cy="4480560"/>
          </a:xfrm>
          <a:prstGeom prst="rect">
            <a:avLst/>
          </a:prstGeom>
          <a:noFill/>
          <a:ex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4D259-86BF-D745-A567-4C1E3B4E137E}"/>
              </a:ext>
            </a:extLst>
          </p:cNvPr>
          <p:cNvSpPr txBox="1"/>
          <p:nvPr/>
        </p:nvSpPr>
        <p:spPr>
          <a:xfrm>
            <a:off x="3883696" y="6017752"/>
            <a:ext cx="442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https://</a:t>
            </a:r>
            <a:r>
              <a:rPr lang="en-US" sz="2400" b="1" dirty="0" err="1">
                <a:solidFill>
                  <a:schemeClr val="accent1"/>
                </a:solidFill>
                <a:latin typeface="Andale Mono" panose="020B0509000000000004" pitchFamily="49" charset="0"/>
              </a:rPr>
              <a:t>qiskit.org</a:t>
            </a:r>
            <a:r>
              <a:rPr lang="en-US" sz="24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/aqua</a:t>
            </a:r>
          </a:p>
        </p:txBody>
      </p:sp>
    </p:spTree>
    <p:extLst>
      <p:ext uri="{BB962C8B-B14F-4D97-AF65-F5344CB8AC3E}">
        <p14:creationId xmlns:p14="http://schemas.microsoft.com/office/powerpoint/2010/main" val="4002432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D7AAC8-8BB5-0E45-914F-1ED73EE7F374}"/>
              </a:ext>
            </a:extLst>
          </p:cNvPr>
          <p:cNvSpPr txBox="1"/>
          <p:nvPr/>
        </p:nvSpPr>
        <p:spPr>
          <a:xfrm>
            <a:off x="486086" y="2067268"/>
            <a:ext cx="377699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Apply a non-linear transformation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function to the data: a </a:t>
            </a:r>
            <a:r>
              <a:rPr lang="en-US" i="1" dirty="0">
                <a:solidFill>
                  <a:srgbClr val="FFFF00"/>
                </a:solidFill>
              </a:rPr>
              <a:t>feature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697B97-6714-1041-8002-6259AD3AA40E}"/>
              </a:ext>
            </a:extLst>
          </p:cNvPr>
          <p:cNvSpPr txBox="1"/>
          <p:nvPr/>
        </p:nvSpPr>
        <p:spPr>
          <a:xfrm>
            <a:off x="4017198" y="1027222"/>
            <a:ext cx="387958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Data cannot be typically separated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by a hyperplane in its original space</a:t>
            </a:r>
            <a:endParaRPr lang="en-US" i="1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10D19-FCC8-2444-A995-C1EE509762A7}"/>
              </a:ext>
            </a:extLst>
          </p:cNvPr>
          <p:cNvSpPr txBox="1"/>
          <p:nvPr/>
        </p:nvSpPr>
        <p:spPr>
          <a:xfrm>
            <a:off x="6168388" y="2067268"/>
            <a:ext cx="5456943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Compute the </a:t>
            </a:r>
            <a:r>
              <a:rPr lang="en-US" i="1" dirty="0">
                <a:solidFill>
                  <a:srgbClr val="FFFF00"/>
                </a:solidFill>
              </a:rPr>
              <a:t>kernel</a:t>
            </a:r>
            <a:r>
              <a:rPr lang="en-US" dirty="0">
                <a:solidFill>
                  <a:srgbClr val="FFFF00"/>
                </a:solidFill>
              </a:rPr>
              <a:t>: collection of inner products of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each pair of data points in the new feature space</a:t>
            </a:r>
            <a:endParaRPr lang="en-US" i="1" dirty="0"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6A1C72-5432-0E49-A631-AA800235CE1A}"/>
              </a:ext>
            </a:extLst>
          </p:cNvPr>
          <p:cNvSpPr txBox="1"/>
          <p:nvPr/>
        </p:nvSpPr>
        <p:spPr>
          <a:xfrm>
            <a:off x="5980331" y="3107314"/>
            <a:ext cx="3457372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Computing the kernel may </a:t>
            </a:r>
            <a:r>
              <a:rPr lang="en-US">
                <a:solidFill>
                  <a:srgbClr val="FFFF00"/>
                </a:solidFill>
              </a:rPr>
              <a:t>not be efficient </a:t>
            </a:r>
            <a:r>
              <a:rPr lang="en-US" dirty="0">
                <a:solidFill>
                  <a:srgbClr val="FFFF00"/>
                </a:solidFill>
              </a:rPr>
              <a:t>classically</a:t>
            </a:r>
            <a:endParaRPr lang="en-US" i="1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D0608-0215-9947-BBF5-B793C5BF0025}"/>
              </a:ext>
            </a:extLst>
          </p:cNvPr>
          <p:cNvSpPr txBox="1"/>
          <p:nvPr/>
        </p:nvSpPr>
        <p:spPr>
          <a:xfrm>
            <a:off x="8125028" y="4147360"/>
            <a:ext cx="366331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Direct estimation of the kernel in the feature space: </a:t>
            </a:r>
            <a:r>
              <a:rPr lang="en-US" b="1" i="1" dirty="0">
                <a:solidFill>
                  <a:srgbClr val="FFFF00"/>
                </a:solidFill>
              </a:rPr>
              <a:t>SVM Q Kernel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1EEC0A-F9D9-6644-8B0E-5258A507857A}"/>
              </a:ext>
            </a:extLst>
          </p:cNvPr>
          <p:cNvSpPr txBox="1"/>
          <p:nvPr/>
        </p:nvSpPr>
        <p:spPr>
          <a:xfrm>
            <a:off x="187864" y="5120720"/>
            <a:ext cx="6336502" cy="10156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2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5000"/>
                  </a:schemeClr>
                </a:solidFill>
              </a:rPr>
              <a:t>Training</a:t>
            </a:r>
          </a:p>
          <a:p>
            <a:r>
              <a:rPr lang="en-US" sz="1400" b="1" dirty="0">
                <a:solidFill>
                  <a:schemeClr val="bg2">
                    <a:lumMod val="95000"/>
                  </a:schemeClr>
                </a:solidFill>
              </a:rPr>
              <a:t>Variational:</a:t>
            </a:r>
            <a:r>
              <a:rPr lang="en-US" sz="1400" dirty="0">
                <a:solidFill>
                  <a:schemeClr val="bg2">
                    <a:lumMod val="95000"/>
                  </a:schemeClr>
                </a:solidFill>
              </a:rPr>
              <a:t> optimizer is ran on data for which the labels are known to find the optimal set of parameters</a:t>
            </a:r>
          </a:p>
          <a:p>
            <a:r>
              <a:rPr lang="en-US" sz="1400" b="1" dirty="0">
                <a:solidFill>
                  <a:schemeClr val="bg2">
                    <a:lumMod val="95000"/>
                  </a:schemeClr>
                </a:solidFill>
              </a:rPr>
              <a:t>Kernel:</a:t>
            </a:r>
            <a:r>
              <a:rPr lang="en-US" sz="1400" dirty="0">
                <a:solidFill>
                  <a:schemeClr val="bg2">
                    <a:lumMod val="95000"/>
                  </a:schemeClr>
                </a:solidFill>
              </a:rPr>
              <a:t> kernel is calculated and the support vectors obtained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83A776-BAFB-5D45-8EF5-89663623A7C5}"/>
              </a:ext>
            </a:extLst>
          </p:cNvPr>
          <p:cNvSpPr txBox="1"/>
          <p:nvPr/>
        </p:nvSpPr>
        <p:spPr>
          <a:xfrm>
            <a:off x="261194" y="4147360"/>
            <a:ext cx="7031813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2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Variational method optimizing a parameterized quantum circuit to provide a solution that cleanly separate the data: </a:t>
            </a:r>
            <a:r>
              <a:rPr lang="en-US" b="1" i="1" dirty="0">
                <a:solidFill>
                  <a:srgbClr val="FFFF00"/>
                </a:solidFill>
              </a:rPr>
              <a:t>SVM Variational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148E9-9148-0448-8852-BF8B819714E1}"/>
              </a:ext>
            </a:extLst>
          </p:cNvPr>
          <p:cNvSpPr txBox="1"/>
          <p:nvPr/>
        </p:nvSpPr>
        <p:spPr>
          <a:xfrm>
            <a:off x="7253419" y="5228442"/>
            <a:ext cx="4670854" cy="80021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2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95000"/>
                  </a:schemeClr>
                </a:solidFill>
              </a:rPr>
              <a:t>Testing or Classification</a:t>
            </a:r>
          </a:p>
          <a:p>
            <a:r>
              <a:rPr lang="en-US" sz="1400" dirty="0">
                <a:solidFill>
                  <a:schemeClr val="bg2">
                    <a:lumMod val="95000"/>
                  </a:schemeClr>
                </a:solidFill>
              </a:rPr>
              <a:t>New </a:t>
            </a:r>
            <a:r>
              <a:rPr lang="en-US" sz="1400" dirty="0" err="1">
                <a:solidFill>
                  <a:schemeClr val="bg2">
                    <a:lumMod val="95000"/>
                  </a:schemeClr>
                </a:solidFill>
              </a:rPr>
              <a:t>labeless</a:t>
            </a:r>
            <a:r>
              <a:rPr lang="en-US" sz="1400" dirty="0">
                <a:solidFill>
                  <a:schemeClr val="bg2">
                    <a:lumMod val="95000"/>
                  </a:schemeClr>
                </a:solidFill>
              </a:rPr>
              <a:t> data is classified according to the solution found in the training phase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CD07C042-39A9-104E-BCF9-05A13013EA60}"/>
              </a:ext>
            </a:extLst>
          </p:cNvPr>
          <p:cNvCxnSpPr>
            <a:stCxn id="7" idx="2"/>
            <a:endCxn id="6" idx="0"/>
          </p:cNvCxnSpPr>
          <p:nvPr/>
        </p:nvCxnSpPr>
        <p:spPr>
          <a:xfrm rot="5400000">
            <a:off x="3968931" y="79206"/>
            <a:ext cx="393715" cy="3582408"/>
          </a:xfrm>
          <a:prstGeom prst="bentConnector3">
            <a:avLst/>
          </a:prstGeom>
          <a:ln w="41275">
            <a:tailEnd type="triangle" w="lg" len="med"/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6A3E2F7-5859-404B-906F-031796211155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16200000" flipH="1">
            <a:off x="7230069" y="400476"/>
            <a:ext cx="393715" cy="2939868"/>
          </a:xfrm>
          <a:prstGeom prst="bentConnector3">
            <a:avLst/>
          </a:prstGeom>
          <a:ln w="41275">
            <a:tailEnd type="triangle" w="lg" len="med"/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B7C506DD-C428-CE42-9192-76C07FDA0F73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8106082" y="2316535"/>
            <a:ext cx="393715" cy="1187843"/>
          </a:xfrm>
          <a:prstGeom prst="bentConnector3">
            <a:avLst/>
          </a:prstGeom>
          <a:ln w="41275">
            <a:tailEnd type="triangle" w="lg" len="med"/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B3EBF13-A6ED-D748-A584-022F5F7D00BB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5400000">
            <a:off x="5546202" y="1984544"/>
            <a:ext cx="393715" cy="3931916"/>
          </a:xfrm>
          <a:prstGeom prst="bentConnector3">
            <a:avLst/>
          </a:prstGeom>
          <a:ln w="41275">
            <a:tailEnd type="triangle" w="lg" len="med"/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9D2BE3D-C48E-C647-9ADE-482D44623A8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rot="16200000" flipH="1">
            <a:off x="8635995" y="2826667"/>
            <a:ext cx="393715" cy="2247670"/>
          </a:xfrm>
          <a:prstGeom prst="bentConnector3">
            <a:avLst/>
          </a:prstGeom>
          <a:ln w="41275">
            <a:tailEnd type="triangle" w="lg" len="med"/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E61D2A-CF62-A942-AE3B-1EB684EE5BC2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6524366" y="5628552"/>
            <a:ext cx="729053" cy="0"/>
          </a:xfrm>
          <a:prstGeom prst="straightConnector1">
            <a:avLst/>
          </a:prstGeom>
          <a:ln w="41275">
            <a:solidFill>
              <a:schemeClr val="accent4">
                <a:lumMod val="50000"/>
              </a:schemeClr>
            </a:solidFill>
            <a:tailEnd type="triangle" w="lg" len="med"/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A3479124-933F-420F-B7E7-9BD140147951}"/>
              </a:ext>
            </a:extLst>
          </p:cNvPr>
          <p:cNvSpPr txBox="1">
            <a:spLocks/>
          </p:cNvSpPr>
          <p:nvPr/>
        </p:nvSpPr>
        <p:spPr>
          <a:xfrm>
            <a:off x="304798" y="268224"/>
            <a:ext cx="5576457" cy="50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it-IT" b="1" dirty="0">
                <a:solidFill>
                  <a:schemeClr val="accent1"/>
                </a:solidFill>
              </a:rPr>
              <a:t>Quantum SVM </a:t>
            </a:r>
            <a:r>
              <a:rPr lang="it-IT" b="1" dirty="0" err="1">
                <a:solidFill>
                  <a:schemeClr val="accent1"/>
                </a:solidFill>
              </a:rPr>
              <a:t>algorithms</a:t>
            </a:r>
            <a:br>
              <a:rPr lang="it-IT" b="1" dirty="0">
                <a:solidFill>
                  <a:schemeClr val="accent1"/>
                </a:solidFill>
              </a:rPr>
            </a:br>
            <a:br>
              <a:rPr lang="it-IT" b="1" dirty="0">
                <a:solidFill>
                  <a:schemeClr val="accent1"/>
                </a:solidFill>
              </a:rPr>
            </a:br>
            <a:r>
              <a:rPr lang="it-IT" sz="2000" dirty="0"/>
              <a:t>arXiv:1804.11326</a:t>
            </a:r>
            <a:endParaRPr lang="it-IT" dirty="0"/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8DCE79D-C2E3-47F0-96DC-137C0198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651" y="151632"/>
            <a:ext cx="719768" cy="7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A3479124-933F-420F-B7E7-9BD140147951}"/>
              </a:ext>
            </a:extLst>
          </p:cNvPr>
          <p:cNvSpPr txBox="1">
            <a:spLocks/>
          </p:cNvSpPr>
          <p:nvPr/>
        </p:nvSpPr>
        <p:spPr>
          <a:xfrm>
            <a:off x="304798" y="268224"/>
            <a:ext cx="11483548" cy="50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it-IT" b="1" dirty="0">
                <a:solidFill>
                  <a:schemeClr val="accent1"/>
                </a:solidFill>
              </a:rPr>
              <a:t>Quantum SVM </a:t>
            </a:r>
            <a:r>
              <a:rPr lang="it-IT" b="1" dirty="0" err="1">
                <a:solidFill>
                  <a:schemeClr val="accent1"/>
                </a:solidFill>
              </a:rPr>
              <a:t>algorithms</a:t>
            </a:r>
            <a:r>
              <a:rPr lang="it-IT" b="1" dirty="0">
                <a:solidFill>
                  <a:schemeClr val="accent1"/>
                </a:solidFill>
              </a:rPr>
              <a:t> – </a:t>
            </a:r>
            <a:r>
              <a:rPr lang="it-IT" b="1" dirty="0" err="1">
                <a:solidFill>
                  <a:schemeClr val="accent1"/>
                </a:solidFill>
              </a:rPr>
              <a:t>example</a:t>
            </a:r>
            <a:r>
              <a:rPr lang="it-IT" b="1" dirty="0">
                <a:solidFill>
                  <a:schemeClr val="accent1"/>
                </a:solidFill>
              </a:rPr>
              <a:t> credit scoring</a:t>
            </a:r>
            <a:endParaRPr lang="it-IT" dirty="0"/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4CD9D2-9A43-4D67-8C5F-B9B63FE227D1}"/>
              </a:ext>
            </a:extLst>
          </p:cNvPr>
          <p:cNvSpPr/>
          <p:nvPr/>
        </p:nvSpPr>
        <p:spPr>
          <a:xfrm>
            <a:off x="304801" y="1109347"/>
            <a:ext cx="5919354" cy="506063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Objective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</a:rPr>
              <a:t>Identify bonds</a:t>
            </a:r>
            <a:r>
              <a:rPr lang="en-US" sz="200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</a:rPr>
              <a:t> for potential investment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</a:rPr>
              <a:t>Line of business: </a:t>
            </a:r>
            <a:r>
              <a:rPr lang="en-US" sz="2000" b="1" dirty="0">
                <a:solidFill>
                  <a:srgbClr val="FFC000"/>
                </a:solidFill>
                <a:latin typeface="IBM Plex Sans" charset="0"/>
                <a:ea typeface="IBM Plex Sans" charset="0"/>
                <a:cs typeface="IBM Plex Sans" charset="0"/>
              </a:rPr>
              <a:t>wealth management</a:t>
            </a:r>
            <a:r>
              <a:rPr lang="en-US" sz="200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FFFFFF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Motivation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</a:rPr>
              <a:t>Active fixed-income </a:t>
            </a:r>
            <a:r>
              <a:rPr lang="en-US" sz="2000" b="1" dirty="0">
                <a:solidFill>
                  <a:srgbClr val="FFFFFF"/>
                </a:solidFill>
                <a:latin typeface="IBM Plex Sans" charset="0"/>
                <a:ea typeface="IBM Plex Sans" charset="0"/>
                <a:cs typeface="IBM Plex Sans" charset="0"/>
              </a:rPr>
              <a:t>portfolio management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FFFF"/>
                </a:solidFill>
                <a:latin typeface="IBM Plex Sans" charset="0"/>
              </a:rPr>
              <a:t>Minimize reliance on credit rating agencies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defRPr/>
            </a:pPr>
            <a:endParaRPr lang="en-US" sz="2000" dirty="0">
              <a:solidFill>
                <a:srgbClr val="FFFFFF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Quantum finance demonstrator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bg2"/>
                </a:solidFill>
                <a:latin typeface="+mj-lt"/>
              </a:rPr>
              <a:t>Classify bonds</a:t>
            </a:r>
            <a:r>
              <a:rPr lang="en-US" sz="2000" dirty="0">
                <a:solidFill>
                  <a:schemeClr val="bg2"/>
                </a:solidFill>
                <a:latin typeface="+mj-lt"/>
              </a:rPr>
              <a:t> based on financial statements and existing ratings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Learn existing rating mechanism to </a:t>
            </a:r>
            <a:r>
              <a:rPr lang="en-US" sz="2000" b="1" dirty="0">
                <a:solidFill>
                  <a:schemeClr val="bg2"/>
                </a:solidFill>
                <a:latin typeface="+mj-lt"/>
              </a:rPr>
              <a:t>rate new bonds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bg2"/>
                </a:solidFill>
                <a:latin typeface="+mj-lt"/>
              </a:rPr>
              <a:t>Could be extended to </a:t>
            </a:r>
            <a:r>
              <a:rPr lang="en-US" sz="2000" b="1" dirty="0">
                <a:solidFill>
                  <a:schemeClr val="bg2"/>
                </a:solidFill>
                <a:latin typeface="+mj-lt"/>
              </a:rPr>
              <a:t>preempt rating changes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tx2">
                  <a:lumMod val="50000"/>
                </a:schemeClr>
              </a:solidFill>
              <a:ea typeface="IBM Plex Sans" charset="0"/>
              <a:cs typeface="IBM Plex Sans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B5AE8C-7AFC-436D-9E5A-4416AE27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651" y="151632"/>
            <a:ext cx="719768" cy="7197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8D41BC-10E2-40D6-9681-12290A638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739" y="1610591"/>
            <a:ext cx="5077713" cy="411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6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97DCDB-66D1-40CD-984A-3356362186B2}"/>
              </a:ext>
            </a:extLst>
          </p:cNvPr>
          <p:cNvSpPr/>
          <p:nvPr/>
        </p:nvSpPr>
        <p:spPr>
          <a:xfrm>
            <a:off x="5207703" y="0"/>
            <a:ext cx="6986152" cy="68580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>
              <a:defRPr/>
            </a:pPr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7DC01-0E85-46B5-8E57-42A03EDB71F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07703" y="2255393"/>
            <a:ext cx="6986152" cy="440340"/>
          </a:xfrm>
        </p:spPr>
        <p:txBody>
          <a:bodyPr/>
          <a:lstStyle/>
          <a:p>
            <a:pPr algn="ctr"/>
            <a:r>
              <a:rPr lang="en-US" sz="1867" i="1" dirty="0">
                <a:solidFill>
                  <a:schemeClr val="tx1"/>
                </a:solidFill>
              </a:rPr>
              <a:t>Nature partner journals – Quantum Information </a:t>
            </a:r>
            <a:r>
              <a:rPr lang="en-US" sz="1867" b="1" i="1" dirty="0">
                <a:solidFill>
                  <a:schemeClr val="tx1"/>
                </a:solidFill>
              </a:rPr>
              <a:t>5</a:t>
            </a:r>
            <a:r>
              <a:rPr lang="en-US" sz="1867" i="1" dirty="0">
                <a:solidFill>
                  <a:schemeClr val="tx1"/>
                </a:solidFill>
              </a:rPr>
              <a:t>, 15 (2019)</a:t>
            </a:r>
            <a:endParaRPr lang="en-US" sz="1867" i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67A05F-9592-4056-A129-8ABBB3248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577" y="287714"/>
            <a:ext cx="4638400" cy="160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491FE28-2633-4A1E-A470-653CB81C7BE6}"/>
              </a:ext>
            </a:extLst>
          </p:cNvPr>
          <p:cNvGrpSpPr/>
          <p:nvPr/>
        </p:nvGrpSpPr>
        <p:grpSpPr>
          <a:xfrm>
            <a:off x="484270" y="1015111"/>
            <a:ext cx="4694020" cy="3913411"/>
            <a:chOff x="306930" y="1014044"/>
            <a:chExt cx="3520515" cy="2935058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A771189-4F56-4958-835A-5735518CB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930" y="1132691"/>
              <a:ext cx="3520515" cy="2816411"/>
            </a:xfrm>
            <a:prstGeom prst="rect">
              <a:avLst/>
            </a:prstGeom>
          </p:spPr>
        </p:pic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965F0873-8C36-43DB-85BC-BFB0A64968F5}"/>
                </a:ext>
              </a:extLst>
            </p:cNvPr>
            <p:cNvSpPr/>
            <p:nvPr/>
          </p:nvSpPr>
          <p:spPr>
            <a:xfrm rot="16200000">
              <a:off x="2500597" y="495825"/>
              <a:ext cx="189792" cy="1744393"/>
            </a:xfrm>
            <a:prstGeom prst="rightBrace">
              <a:avLst/>
            </a:prstGeom>
            <a:ln>
              <a:solidFill>
                <a:srgbClr val="FFA5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794A753-97A7-4B91-94EE-41D886900A5B}"/>
                </a:ext>
              </a:extLst>
            </p:cNvPr>
            <p:cNvSpPr/>
            <p:nvPr/>
          </p:nvSpPr>
          <p:spPr>
            <a:xfrm>
              <a:off x="1730330" y="1014044"/>
              <a:ext cx="17657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7">
                <a:defRPr/>
              </a:pPr>
              <a:r>
                <a:rPr lang="en-US" dirty="0">
                  <a:solidFill>
                    <a:srgbClr val="FFFFFF"/>
                  </a:solidFill>
                  <a:latin typeface="IBM Plex Sans"/>
                </a:rPr>
                <a:t>Probability = 95%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86432D7-F773-401B-82D9-913D8BBB069C}"/>
              </a:ext>
            </a:extLst>
          </p:cNvPr>
          <p:cNvSpPr txBox="1"/>
          <p:nvPr/>
        </p:nvSpPr>
        <p:spPr>
          <a:xfrm>
            <a:off x="5920412" y="2885681"/>
            <a:ext cx="5798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srgbClr val="000000"/>
                </a:solidFill>
                <a:latin typeface="IBM Plex Sans"/>
              </a:rPr>
              <a:t>Quantum algorithm for </a:t>
            </a:r>
            <a:r>
              <a:rPr lang="en-US" b="1" dirty="0">
                <a:solidFill>
                  <a:srgbClr val="00B050"/>
                </a:solidFill>
                <a:latin typeface="IBM Plex Sans"/>
              </a:rPr>
              <a:t>pricing &amp; risk analysis</a:t>
            </a:r>
          </a:p>
          <a:p>
            <a:pPr defTabSz="914377">
              <a:defRPr/>
            </a:pPr>
            <a:r>
              <a:rPr lang="en-US" b="1" dirty="0">
                <a:solidFill>
                  <a:srgbClr val="00B050"/>
                </a:solidFill>
                <a:latin typeface="IBM Plex Sans"/>
              </a:rPr>
              <a:t>Quadratic speed-up</a:t>
            </a:r>
            <a:r>
              <a:rPr lang="en-US" dirty="0">
                <a:solidFill>
                  <a:srgbClr val="000000"/>
                </a:solidFill>
                <a:latin typeface="IBM Plex Sans"/>
              </a:rPr>
              <a:t> compared to Monte Carlo:</a:t>
            </a:r>
          </a:p>
          <a:p>
            <a:pPr defTabSz="914377">
              <a:defRPr/>
            </a:pPr>
            <a:endParaRPr lang="en-US" dirty="0">
              <a:solidFill>
                <a:srgbClr val="000000"/>
              </a:solidFill>
              <a:latin typeface="IBM Plex Sans"/>
            </a:endParaRPr>
          </a:p>
          <a:p>
            <a:pPr defTabSz="914377">
              <a:defRPr/>
            </a:pPr>
            <a:endParaRPr lang="en-US" dirty="0">
              <a:solidFill>
                <a:srgbClr val="000000"/>
              </a:solidFill>
              <a:latin typeface="IBM Plex Sans"/>
            </a:endParaRPr>
          </a:p>
          <a:p>
            <a:pPr defTabSz="914377">
              <a:defRPr/>
            </a:pPr>
            <a:endParaRPr lang="en-US" dirty="0">
              <a:solidFill>
                <a:srgbClr val="000000"/>
              </a:solidFill>
              <a:latin typeface="IBM Plex Sans"/>
            </a:endParaRPr>
          </a:p>
          <a:p>
            <a:pPr defTabSz="914377">
              <a:defRPr/>
            </a:pPr>
            <a:endParaRPr lang="en-US" dirty="0">
              <a:solidFill>
                <a:srgbClr val="000000"/>
              </a:solidFill>
              <a:latin typeface="IBM Plex Sans"/>
            </a:endParaRPr>
          </a:p>
          <a:p>
            <a:pPr defTabSz="914377">
              <a:defRPr/>
            </a:pPr>
            <a:endParaRPr lang="en-US" dirty="0">
              <a:solidFill>
                <a:srgbClr val="000000"/>
              </a:solidFill>
              <a:latin typeface="IBM Plex Sans"/>
            </a:endParaRPr>
          </a:p>
          <a:p>
            <a:pPr defTabSz="914377">
              <a:defRPr/>
            </a:pPr>
            <a:endParaRPr lang="en-US" dirty="0">
              <a:solidFill>
                <a:srgbClr val="000000"/>
              </a:solidFill>
              <a:latin typeface="IBM Plex Sans"/>
            </a:endParaRPr>
          </a:p>
          <a:p>
            <a:pPr defTabSz="914377">
              <a:defRPr/>
            </a:pPr>
            <a:endParaRPr lang="en-US" dirty="0">
              <a:solidFill>
                <a:srgbClr val="000000"/>
              </a:solidFill>
              <a:latin typeface="IBM Plex Sans"/>
            </a:endParaRPr>
          </a:p>
          <a:p>
            <a:pPr defTabSz="914377">
              <a:defRPr/>
            </a:pPr>
            <a:endParaRPr lang="en-US" dirty="0">
              <a:solidFill>
                <a:srgbClr val="000000"/>
              </a:solidFill>
              <a:latin typeface="IBM Plex Sans"/>
            </a:endParaRPr>
          </a:p>
          <a:p>
            <a:pPr defTabSz="914377">
              <a:defRPr/>
            </a:pPr>
            <a:endParaRPr lang="en-US" dirty="0">
              <a:solidFill>
                <a:srgbClr val="000000"/>
              </a:solidFill>
              <a:latin typeface="IBM Plex Sans"/>
            </a:endParaRPr>
          </a:p>
          <a:p>
            <a:pPr defTabSz="914377">
              <a:defRPr/>
            </a:pPr>
            <a:r>
              <a:rPr lang="en-US" dirty="0">
                <a:solidFill>
                  <a:srgbClr val="000000"/>
                </a:solidFill>
                <a:latin typeface="IBM Plex Sans"/>
              </a:rPr>
              <a:t>Demonstrated on </a:t>
            </a:r>
            <a:r>
              <a:rPr lang="en-US" b="1" dirty="0">
                <a:solidFill>
                  <a:srgbClr val="00B050"/>
                </a:solidFill>
                <a:latin typeface="IBM Plex Sans"/>
              </a:rPr>
              <a:t>real quantum device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61FBAA6-52C7-44AB-BF17-BE3956E90E56}"/>
              </a:ext>
            </a:extLst>
          </p:cNvPr>
          <p:cNvSpPr/>
          <p:nvPr/>
        </p:nvSpPr>
        <p:spPr>
          <a:xfrm>
            <a:off x="454857" y="4807352"/>
            <a:ext cx="45282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b="1" dirty="0">
                <a:solidFill>
                  <a:srgbClr val="FFFFFF"/>
                </a:solidFill>
                <a:latin typeface="IBM Plex Sans"/>
              </a:rPr>
              <a:t>Goal</a:t>
            </a:r>
          </a:p>
          <a:p>
            <a:pPr defTabSz="914377">
              <a:defRPr/>
            </a:pPr>
            <a:r>
              <a:rPr lang="en-US" dirty="0">
                <a:solidFill>
                  <a:srgbClr val="FFFFFF"/>
                </a:solidFill>
                <a:latin typeface="IBM Plex Sans"/>
              </a:rPr>
              <a:t>Estimate</a:t>
            </a:r>
          </a:p>
          <a:p>
            <a:pPr marL="380990" indent="-380990" defTabSz="914377">
              <a:buFontTx/>
              <a:buChar char="-"/>
              <a:defRPr/>
            </a:pPr>
            <a:r>
              <a:rPr lang="en-US" b="1" dirty="0">
                <a:solidFill>
                  <a:srgbClr val="008000"/>
                </a:solidFill>
                <a:latin typeface="IBM Plex Sans"/>
              </a:rPr>
              <a:t>Expected Value</a:t>
            </a:r>
          </a:p>
          <a:p>
            <a:pPr marL="380990" indent="-380990" defTabSz="914377">
              <a:buFontTx/>
              <a:buChar char="-"/>
              <a:defRPr/>
            </a:pPr>
            <a:r>
              <a:rPr lang="en-US" b="1" dirty="0">
                <a:solidFill>
                  <a:srgbClr val="FFA500"/>
                </a:solidFill>
                <a:latin typeface="IBM Plex Sans"/>
              </a:rPr>
              <a:t>Value at Risk (e.g. 95%)</a:t>
            </a:r>
          </a:p>
          <a:p>
            <a:pPr marL="380990" indent="-380990" defTabSz="914377">
              <a:buFontTx/>
              <a:buChar char="-"/>
              <a:defRPr/>
            </a:pPr>
            <a:r>
              <a:rPr lang="en-US" b="1" dirty="0">
                <a:solidFill>
                  <a:srgbClr val="FF0000"/>
                </a:solidFill>
                <a:latin typeface="IBM Plex Sans"/>
              </a:rPr>
              <a:t>Conditional Value at Risk (e.g. 95%)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42CE2-AED6-4268-958D-F3E78931F5D8}"/>
              </a:ext>
            </a:extLst>
          </p:cNvPr>
          <p:cNvSpPr/>
          <p:nvPr/>
        </p:nvSpPr>
        <p:spPr>
          <a:xfrm>
            <a:off x="1582433" y="4632946"/>
            <a:ext cx="2497692" cy="318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en-US" sz="1467" dirty="0">
                <a:solidFill>
                  <a:srgbClr val="FFFFFF"/>
                </a:solidFill>
                <a:latin typeface="IBM Plex Sans"/>
              </a:rPr>
              <a:t>Loss / Profit ($)</a:t>
            </a:r>
            <a:endParaRPr lang="en-US" sz="1467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0D3036-E244-43FD-9563-0B3EF0168046}"/>
              </a:ext>
            </a:extLst>
          </p:cNvPr>
          <p:cNvSpPr/>
          <p:nvPr/>
        </p:nvSpPr>
        <p:spPr>
          <a:xfrm rot="16200000">
            <a:off x="-793989" y="2891862"/>
            <a:ext cx="2497692" cy="318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en-US" sz="1467" dirty="0">
                <a:solidFill>
                  <a:srgbClr val="FFFFFF"/>
                </a:solidFill>
                <a:latin typeface="IBM Plex Sans"/>
              </a:rPr>
              <a:t>Probability</a:t>
            </a:r>
            <a:endParaRPr lang="en-US" sz="1467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7D65C5-8FDF-4B6D-BA6A-3B9F84C8C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866" y="3555986"/>
            <a:ext cx="4251377" cy="225155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98473C3-EA8F-45EE-92C9-7D15D4090999}"/>
              </a:ext>
            </a:extLst>
          </p:cNvPr>
          <p:cNvSpPr txBox="1">
            <a:spLocks/>
          </p:cNvSpPr>
          <p:nvPr/>
        </p:nvSpPr>
        <p:spPr>
          <a:xfrm>
            <a:off x="304798" y="268224"/>
            <a:ext cx="9562775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Risk analysis</a:t>
            </a:r>
          </a:p>
        </p:txBody>
      </p:sp>
    </p:spTree>
    <p:extLst>
      <p:ext uri="{BB962C8B-B14F-4D97-AF65-F5344CB8AC3E}">
        <p14:creationId xmlns:p14="http://schemas.microsoft.com/office/powerpoint/2010/main" val="207521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/>
          <p:cNvSpPr txBox="1">
            <a:spLocks/>
          </p:cNvSpPr>
          <p:nvPr/>
        </p:nvSpPr>
        <p:spPr>
          <a:xfrm>
            <a:off x="233433" y="184864"/>
            <a:ext cx="11691868" cy="501320"/>
          </a:xfrm>
          <a:prstGeom prst="rect">
            <a:avLst/>
          </a:prstGeom>
        </p:spPr>
        <p:txBody>
          <a:bodyPr vert="horz" wrap="square" lIns="0" tIns="8792" rIns="0" bIns="0" rtlCol="0">
            <a:spAutoFit/>
          </a:bodyPr>
          <a:lstStyle>
            <a:lvl1pPr>
              <a:defRPr sz="4431" b="0" i="0">
                <a:solidFill>
                  <a:schemeClr val="tx1"/>
                </a:solidFill>
                <a:latin typeface="IBMPlexSans-Light"/>
                <a:ea typeface="+mj-ea"/>
                <a:cs typeface="IBMPlexSans-Light"/>
              </a:defRPr>
            </a:lvl1pPr>
          </a:lstStyle>
          <a:p>
            <a:pPr marL="8792">
              <a:spcBef>
                <a:spcPts val="69"/>
              </a:spcBef>
              <a:defRPr/>
            </a:pPr>
            <a:r>
              <a:rPr lang="en-US" sz="3200" b="1" kern="0" spc="-48" dirty="0">
                <a:solidFill>
                  <a:schemeClr val="accent1"/>
                </a:solidFill>
                <a:latin typeface="+mj-lt"/>
              </a:rPr>
              <a:t>Quantum risk analysis</a:t>
            </a:r>
            <a:endParaRPr lang="en-US" sz="3200" b="1" kern="0" spc="-69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CE65D7-8D79-2246-852F-6CF4E2B0C39D}"/>
              </a:ext>
            </a:extLst>
          </p:cNvPr>
          <p:cNvSpPr txBox="1">
            <a:spLocks/>
          </p:cNvSpPr>
          <p:nvPr/>
        </p:nvSpPr>
        <p:spPr>
          <a:xfrm>
            <a:off x="304801" y="1312163"/>
            <a:ext cx="5486400" cy="4601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316496">
              <a:defRPr>
                <a:latin typeface="+mn-lt"/>
                <a:ea typeface="+mn-ea"/>
                <a:cs typeface="+mn-cs"/>
              </a:defRPr>
            </a:lvl2pPr>
            <a:lvl3pPr marL="632992">
              <a:defRPr>
                <a:latin typeface="+mn-lt"/>
                <a:ea typeface="+mn-ea"/>
                <a:cs typeface="+mn-cs"/>
              </a:defRPr>
            </a:lvl3pPr>
            <a:lvl4pPr marL="949490">
              <a:defRPr>
                <a:latin typeface="+mn-lt"/>
                <a:ea typeface="+mn-ea"/>
                <a:cs typeface="+mn-cs"/>
              </a:defRPr>
            </a:lvl4pPr>
            <a:lvl5pPr marL="1265986">
              <a:defRPr>
                <a:latin typeface="+mn-lt"/>
                <a:ea typeface="+mn-ea"/>
                <a:cs typeface="+mn-cs"/>
              </a:defRPr>
            </a:lvl5pPr>
            <a:lvl6pPr marL="1582482">
              <a:defRPr>
                <a:latin typeface="+mn-lt"/>
                <a:ea typeface="+mn-ea"/>
                <a:cs typeface="+mn-cs"/>
              </a:defRPr>
            </a:lvl6pPr>
            <a:lvl7pPr marL="1898978">
              <a:defRPr>
                <a:latin typeface="+mn-lt"/>
                <a:ea typeface="+mn-ea"/>
                <a:cs typeface="+mn-cs"/>
              </a:defRPr>
            </a:lvl7pPr>
            <a:lvl8pPr marL="2215475">
              <a:defRPr>
                <a:latin typeface="+mn-lt"/>
                <a:ea typeface="+mn-ea"/>
                <a:cs typeface="+mn-cs"/>
              </a:defRPr>
            </a:lvl8pPr>
            <a:lvl9pPr marL="2531971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7" b="1" kern="0" dirty="0">
                <a:solidFill>
                  <a:schemeClr val="bg2"/>
                </a:solidFill>
              </a:rPr>
              <a:t>Given: </a:t>
            </a:r>
            <a:r>
              <a:rPr lang="en-US" sz="1907" kern="0" dirty="0">
                <a:solidFill>
                  <a:schemeClr val="bg2"/>
                </a:solidFill>
              </a:rPr>
              <a:t>Loss / Profit Distribution of Portfolio</a:t>
            </a:r>
            <a:endParaRPr lang="en-US" sz="1907" b="1" kern="0" dirty="0">
              <a:solidFill>
                <a:schemeClr val="bg2"/>
              </a:solidFill>
            </a:endParaRPr>
          </a:p>
        </p:txBody>
      </p:sp>
      <p:sp>
        <p:nvSpPr>
          <p:cNvPr id="13" name="Arrow: U-Turn 31">
            <a:extLst>
              <a:ext uri="{FF2B5EF4-FFF2-40B4-BE49-F238E27FC236}">
                <a16:creationId xmlns:a16="http://schemas.microsoft.com/office/drawing/2014/main" id="{1B43D960-BE80-DA45-B8AC-D5BD97698FD5}"/>
              </a:ext>
            </a:extLst>
          </p:cNvPr>
          <p:cNvSpPr/>
          <p:nvPr/>
        </p:nvSpPr>
        <p:spPr>
          <a:xfrm rot="16200000" flipH="1" flipV="1">
            <a:off x="3852612" y="4935946"/>
            <a:ext cx="1230849" cy="818751"/>
          </a:xfrm>
          <a:prstGeom prst="uturnArrow">
            <a:avLst>
              <a:gd name="adj1" fmla="val 22701"/>
              <a:gd name="adj2" fmla="val 25000"/>
              <a:gd name="adj3" fmla="val 53804"/>
              <a:gd name="adj4" fmla="val 40560"/>
              <a:gd name="adj5" fmla="val 100000"/>
            </a:avLst>
          </a:prstGeom>
          <a:solidFill>
            <a:srgbClr val="00B0F0"/>
          </a:solidFill>
        </p:spPr>
        <p:txBody>
          <a:bodyPr vert="vert270" wrap="square" lIns="0" tIns="0" rIns="0" bIns="0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165138-BC83-EF4B-9F4C-4356ABEF4782}"/>
              </a:ext>
            </a:extLst>
          </p:cNvPr>
          <p:cNvSpPr txBox="1"/>
          <p:nvPr/>
        </p:nvSpPr>
        <p:spPr>
          <a:xfrm>
            <a:off x="3497418" y="4737641"/>
            <a:ext cx="2428949" cy="861768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Quadratic</a:t>
            </a:r>
            <a:br>
              <a:rPr lang="en-US" sz="2400" b="1" dirty="0">
                <a:solidFill>
                  <a:srgbClr val="FFFFFF"/>
                </a:solidFill>
                <a:latin typeface="IBM Plex Sans"/>
                <a:cs typeface="Arial" pitchFamily="34" charset="0"/>
              </a:rPr>
            </a:br>
            <a:r>
              <a:rPr lang="en-US" sz="2400" b="1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Speedup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0EB35-DFF2-ED44-A7E6-02D65B2E1180}"/>
              </a:ext>
            </a:extLst>
          </p:cNvPr>
          <p:cNvSpPr txBox="1"/>
          <p:nvPr/>
        </p:nvSpPr>
        <p:spPr>
          <a:xfrm>
            <a:off x="304799" y="3453716"/>
            <a:ext cx="4928559" cy="2754594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00" b="1" u="sng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Classical Approach: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00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Monte Carlo Simulation with  samples</a:t>
            </a:r>
          </a:p>
          <a:p>
            <a:pPr marL="380972" indent="-380972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1900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Error scales as  1/</a:t>
            </a:r>
            <a:r>
              <a:rPr lang="en-US" sz="1900" i="1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√M</a:t>
            </a:r>
          </a:p>
          <a:p>
            <a:pPr marL="380972" indent="-380972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1900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Error / 10 </a:t>
            </a:r>
            <a:r>
              <a:rPr lang="en-US" sz="1900" dirty="0">
                <a:solidFill>
                  <a:srgbClr val="FFFFFF"/>
                </a:solidFill>
                <a:latin typeface="IBM Plex Sans"/>
                <a:cs typeface="Arial" pitchFamily="34" charset="0"/>
                <a:sym typeface="Wingdings" panose="05000000000000000000" pitchFamily="2" charset="2"/>
              </a:rPr>
              <a:t> M * 100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00" dirty="0">
              <a:solidFill>
                <a:srgbClr val="FFFFFF"/>
              </a:solidFill>
              <a:latin typeface="IBM Plex Sans"/>
              <a:cs typeface="Arial" pitchFamily="34" charset="0"/>
              <a:sym typeface="Wingdings" panose="05000000000000000000" pitchFamily="2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00" b="1" u="sng" dirty="0">
                <a:solidFill>
                  <a:srgbClr val="FFFFFF"/>
                </a:solidFill>
                <a:latin typeface="IBM Plex Sans"/>
                <a:cs typeface="Arial" pitchFamily="34" charset="0"/>
                <a:sym typeface="Wingdings" panose="05000000000000000000" pitchFamily="2" charset="2"/>
              </a:rPr>
              <a:t>Quantum Approach: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00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Based on </a:t>
            </a:r>
            <a:r>
              <a:rPr lang="en-US" sz="1900" i="1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Amplitude Estimation</a:t>
            </a:r>
          </a:p>
          <a:p>
            <a:pPr marL="380972" indent="-380972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1900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Error scales as </a:t>
            </a:r>
            <a:r>
              <a:rPr lang="en-US" sz="19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1/</a:t>
            </a:r>
            <a:r>
              <a:rPr lang="en-US" sz="1900" i="1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</a:t>
            </a:r>
            <a:endParaRPr lang="en-US" sz="1900" dirty="0">
              <a:solidFill>
                <a:srgbClr val="FFFFFF"/>
              </a:solidFill>
              <a:latin typeface="IBM Plex Sans"/>
              <a:cs typeface="Arial" pitchFamily="34" charset="0"/>
            </a:endParaRPr>
          </a:p>
          <a:p>
            <a:pPr marL="380972" indent="-380972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1900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Error / 10 </a:t>
            </a:r>
            <a:r>
              <a:rPr lang="en-US" sz="1900" dirty="0">
                <a:solidFill>
                  <a:srgbClr val="FFFFFF"/>
                </a:solidFill>
                <a:latin typeface="IBM Plex Sans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en-US" sz="1900" i="1" dirty="0">
                <a:solidFill>
                  <a:srgbClr val="FFFFFF"/>
                </a:solidFill>
                <a:latin typeface="IBM Plex Sans"/>
                <a:cs typeface="Arial" pitchFamily="34" charset="0"/>
                <a:sym typeface="Wingdings" panose="05000000000000000000" pitchFamily="2" charset="2"/>
              </a:rPr>
              <a:t>M</a:t>
            </a:r>
            <a:r>
              <a:rPr lang="en-US" sz="1900" dirty="0">
                <a:solidFill>
                  <a:srgbClr val="FFFFFF"/>
                </a:solidFill>
                <a:latin typeface="IBM Plex Sans"/>
                <a:cs typeface="Arial" pitchFamily="34" charset="0"/>
                <a:sym typeface="Wingdings" panose="05000000000000000000" pitchFamily="2" charset="2"/>
              </a:rPr>
              <a:t> * </a:t>
            </a:r>
            <a:r>
              <a:rPr lang="en-US" sz="1900" b="1" dirty="0">
                <a:solidFill>
                  <a:srgbClr val="FFFFFF"/>
                </a:solidFill>
                <a:latin typeface="IBM Plex Sans"/>
                <a:cs typeface="Arial" pitchFamily="34" charset="0"/>
                <a:sym typeface="Wingdings" panose="05000000000000000000" pitchFamily="2" charset="2"/>
              </a:rPr>
              <a:t>10</a:t>
            </a:r>
            <a:endParaRPr lang="en-US" sz="1900" b="1" dirty="0">
              <a:solidFill>
                <a:srgbClr val="FFFFFF"/>
              </a:solidFill>
              <a:latin typeface="IBM Plex Sans"/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FFCEB5-FDCF-3C40-8368-D06E2293A473}"/>
              </a:ext>
            </a:extLst>
          </p:cNvPr>
          <p:cNvGrpSpPr/>
          <p:nvPr/>
        </p:nvGrpSpPr>
        <p:grpSpPr>
          <a:xfrm>
            <a:off x="5486170" y="759500"/>
            <a:ext cx="6705833" cy="5692591"/>
            <a:chOff x="5486167" y="444566"/>
            <a:chExt cx="6705833" cy="56925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526A7E3-91BE-914B-9C0D-032389950FAA}"/>
                </a:ext>
              </a:extLst>
            </p:cNvPr>
            <p:cNvGrpSpPr/>
            <p:nvPr/>
          </p:nvGrpSpPr>
          <p:grpSpPr>
            <a:xfrm>
              <a:off x="5486167" y="444566"/>
              <a:ext cx="6705833" cy="5692590"/>
              <a:chOff x="5563173" y="433032"/>
              <a:chExt cx="6705833" cy="569259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AA711BC-FA95-FB49-A810-47AA75679A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394"/>
              <a:stretch/>
            </p:blipFill>
            <p:spPr>
              <a:xfrm>
                <a:off x="5563173" y="572471"/>
                <a:ext cx="6705833" cy="55531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28A03F-5AEF-1648-9C7D-4629C90E6713}"/>
                  </a:ext>
                </a:extLst>
              </p:cNvPr>
              <p:cNvSpPr/>
              <p:nvPr/>
            </p:nvSpPr>
            <p:spPr>
              <a:xfrm>
                <a:off x="7379580" y="4833643"/>
                <a:ext cx="676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b="1" dirty="0">
                    <a:solidFill>
                      <a:srgbClr val="FF0000"/>
                    </a:solidFill>
                    <a:latin typeface="IBM Plex Sans"/>
                    <a:cs typeface="Arial" pitchFamily="34" charset="0"/>
                  </a:rPr>
                  <a:t>$-4</a:t>
                </a:r>
                <a:endParaRPr lang="en-US" sz="2400" dirty="0">
                  <a:solidFill>
                    <a:srgbClr val="FF0000"/>
                  </a:solidFill>
                  <a:latin typeface="IBM Plex Sans"/>
                  <a:cs typeface="Arial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FFA943-DEA1-764F-ADDD-A054D12DC473}"/>
                  </a:ext>
                </a:extLst>
              </p:cNvPr>
              <p:cNvSpPr/>
              <p:nvPr/>
            </p:nvSpPr>
            <p:spPr>
              <a:xfrm>
                <a:off x="7636814" y="3280768"/>
                <a:ext cx="6767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b="1" dirty="0">
                    <a:solidFill>
                      <a:srgbClr val="FFA500"/>
                    </a:solidFill>
                    <a:latin typeface="IBM Plex Sans"/>
                    <a:cs typeface="Arial" pitchFamily="34" charset="0"/>
                  </a:rPr>
                  <a:t>$-1</a:t>
                </a:r>
                <a:endParaRPr lang="en-US" sz="2400" dirty="0">
                  <a:solidFill>
                    <a:srgbClr val="000000"/>
                  </a:solidFill>
                  <a:latin typeface="IBM Plex Sans"/>
                  <a:cs typeface="Arial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404B826-17D8-7C4E-915D-CCA2685B2B17}"/>
                  </a:ext>
                </a:extLst>
              </p:cNvPr>
              <p:cNvSpPr/>
              <p:nvPr/>
            </p:nvSpPr>
            <p:spPr>
              <a:xfrm>
                <a:off x="8748367" y="433032"/>
                <a:ext cx="2658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dirty="0">
                    <a:solidFill>
                      <a:srgbClr val="FFFFFF"/>
                    </a:solidFill>
                    <a:latin typeface="IBM Plex Sans"/>
                    <a:cs typeface="Arial" pitchFamily="34" charset="0"/>
                  </a:rPr>
                  <a:t>Probability = 95%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B60CA7C-AB3D-094A-AC84-114DDD621DC5}"/>
                  </a:ext>
                </a:extLst>
              </p:cNvPr>
              <p:cNvSpPr/>
              <p:nvPr/>
            </p:nvSpPr>
            <p:spPr>
              <a:xfrm>
                <a:off x="9148569" y="1636570"/>
                <a:ext cx="7377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400" b="1" dirty="0">
                    <a:solidFill>
                      <a:srgbClr val="008000"/>
                    </a:solidFill>
                    <a:latin typeface="IBM Plex Sans"/>
                    <a:cs typeface="Arial" pitchFamily="34" charset="0"/>
                  </a:rPr>
                  <a:t>$10</a:t>
                </a:r>
                <a:endParaRPr lang="en-US" sz="2400" dirty="0">
                  <a:solidFill>
                    <a:srgbClr val="008000"/>
                  </a:solidFill>
                  <a:latin typeface="IBM Plex Sans"/>
                  <a:cs typeface="Arial" pitchFamily="34" charset="0"/>
                </a:endParaRPr>
              </a:p>
            </p:txBody>
          </p:sp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A35FE067-D3BC-8B4B-BD90-B427F4C0A9D0}"/>
                </a:ext>
              </a:extLst>
            </p:cNvPr>
            <p:cNvSpPr/>
            <p:nvPr/>
          </p:nvSpPr>
          <p:spPr>
            <a:xfrm rot="16200000">
              <a:off x="9946520" y="-677244"/>
              <a:ext cx="265637" cy="3412519"/>
            </a:xfrm>
            <a:prstGeom prst="rightBrace">
              <a:avLst/>
            </a:prstGeom>
            <a:ln>
              <a:solidFill>
                <a:srgbClr val="FFA5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IBM Plex San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60208A9-78FB-DE4D-98E0-F8AA7D91D448}"/>
              </a:ext>
            </a:extLst>
          </p:cNvPr>
          <p:cNvSpPr txBox="1"/>
          <p:nvPr/>
        </p:nvSpPr>
        <p:spPr>
          <a:xfrm>
            <a:off x="304804" y="1965716"/>
            <a:ext cx="5391665" cy="1292656"/>
          </a:xfrm>
          <a:prstGeom prst="rect">
            <a:avLst/>
          </a:prstGeom>
          <a:noFill/>
        </p:spPr>
        <p:txBody>
          <a:bodyPr wrap="square" lIns="121915" tIns="60957" rIns="121915" bIns="60957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00" b="1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Goal: </a:t>
            </a:r>
            <a:r>
              <a:rPr lang="en-US" sz="1900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Estimate</a:t>
            </a:r>
          </a:p>
          <a:p>
            <a:pPr marL="380972" indent="-380972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1900" dirty="0">
                <a:solidFill>
                  <a:srgbClr val="008000"/>
                </a:solidFill>
                <a:latin typeface="IBM Plex Sans"/>
                <a:cs typeface="Arial" pitchFamily="34" charset="0"/>
              </a:rPr>
              <a:t>Expected Value</a:t>
            </a:r>
          </a:p>
          <a:p>
            <a:pPr marL="380972" indent="-380972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1900" dirty="0">
                <a:solidFill>
                  <a:srgbClr val="FFA500"/>
                </a:solidFill>
                <a:latin typeface="IBM Plex Sans"/>
                <a:cs typeface="Arial" pitchFamily="34" charset="0"/>
              </a:rPr>
              <a:t>Value at Risk (e.g. 5%)</a:t>
            </a:r>
          </a:p>
          <a:p>
            <a:pPr marL="380972" indent="-380972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/>
            </a:pPr>
            <a:r>
              <a:rPr lang="en-US" sz="1900" dirty="0">
                <a:solidFill>
                  <a:srgbClr val="FF0000"/>
                </a:solidFill>
                <a:latin typeface="IBM Plex Sans"/>
                <a:cs typeface="Arial" pitchFamily="34" charset="0"/>
              </a:rPr>
              <a:t>Conditional Value at Risk (e.g. 5%)</a:t>
            </a:r>
          </a:p>
        </p:txBody>
      </p:sp>
    </p:spTree>
    <p:extLst>
      <p:ext uri="{BB962C8B-B14F-4D97-AF65-F5344CB8AC3E}">
        <p14:creationId xmlns:p14="http://schemas.microsoft.com/office/powerpoint/2010/main" val="308288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"/>
          <p:cNvSpPr txBox="1">
            <a:spLocks/>
          </p:cNvSpPr>
          <p:nvPr/>
        </p:nvSpPr>
        <p:spPr>
          <a:xfrm>
            <a:off x="233433" y="184864"/>
            <a:ext cx="11691868" cy="501320"/>
          </a:xfrm>
          <a:prstGeom prst="rect">
            <a:avLst/>
          </a:prstGeom>
        </p:spPr>
        <p:txBody>
          <a:bodyPr vert="horz" wrap="square" lIns="0" tIns="8792" rIns="0" bIns="0" rtlCol="0">
            <a:spAutoFit/>
          </a:bodyPr>
          <a:lstStyle>
            <a:lvl1pPr>
              <a:defRPr sz="4431" b="0" i="0">
                <a:solidFill>
                  <a:schemeClr val="tx1"/>
                </a:solidFill>
                <a:latin typeface="IBMPlexSans-Light"/>
                <a:ea typeface="+mj-ea"/>
                <a:cs typeface="IBMPlexSans-Light"/>
              </a:defRPr>
            </a:lvl1pPr>
          </a:lstStyle>
          <a:p>
            <a:pPr marL="8792">
              <a:spcBef>
                <a:spcPts val="69"/>
              </a:spcBef>
              <a:defRPr/>
            </a:pPr>
            <a:r>
              <a:rPr lang="en-US" sz="3200" b="1" kern="0" spc="-48" dirty="0">
                <a:solidFill>
                  <a:schemeClr val="accent1"/>
                </a:solidFill>
                <a:latin typeface="+mj-lt"/>
              </a:rPr>
              <a:t>Quantum risk analysis</a:t>
            </a:r>
            <a:endParaRPr lang="en-US" sz="3200" b="1" kern="0" spc="-69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78F1F60-5732-5D4D-9D56-20E72A838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3"/>
          <a:stretch/>
        </p:blipFill>
        <p:spPr>
          <a:xfrm>
            <a:off x="601380" y="2272298"/>
            <a:ext cx="5502637" cy="313164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91C423A-39CA-8644-926C-B789D079BCC7}"/>
              </a:ext>
            </a:extLst>
          </p:cNvPr>
          <p:cNvGrpSpPr/>
          <p:nvPr/>
        </p:nvGrpSpPr>
        <p:grpSpPr>
          <a:xfrm>
            <a:off x="556973" y="3276794"/>
            <a:ext cx="5754011" cy="2679171"/>
            <a:chOff x="680892" y="4040656"/>
            <a:chExt cx="5754010" cy="267916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C38F2FD-A89E-2048-93AA-5348372785A5}"/>
                </a:ext>
              </a:extLst>
            </p:cNvPr>
            <p:cNvGrpSpPr/>
            <p:nvPr/>
          </p:nvGrpSpPr>
          <p:grpSpPr>
            <a:xfrm>
              <a:off x="2253535" y="4040656"/>
              <a:ext cx="2231960" cy="2057895"/>
              <a:chOff x="2500674" y="4250725"/>
              <a:chExt cx="2231960" cy="2057895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DFF8301-E9E1-9A4D-9232-8C3DDF1E73C0}"/>
                  </a:ext>
                </a:extLst>
              </p:cNvPr>
              <p:cNvSpPr/>
              <p:nvPr/>
            </p:nvSpPr>
            <p:spPr>
              <a:xfrm>
                <a:off x="4040656" y="4250725"/>
                <a:ext cx="691978" cy="617838"/>
              </a:xfrm>
              <a:prstGeom prst="ellipse">
                <a:avLst/>
              </a:prstGeom>
              <a:noFill/>
              <a:ln w="38100">
                <a:solidFill>
                  <a:srgbClr val="FFC00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264">
                  <a:defRPr/>
                </a:pPr>
                <a:endParaRPr lang="en-US" sz="1200" kern="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DD42E94-7EC6-004D-9479-14AA769CEE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0674" y="4685981"/>
                <a:ext cx="1539982" cy="1622639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FFC000"/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1FA322-0FA3-5945-8291-A03FBAA3FC4A}"/>
                </a:ext>
              </a:extLst>
            </p:cNvPr>
            <p:cNvSpPr txBox="1"/>
            <p:nvPr/>
          </p:nvSpPr>
          <p:spPr>
            <a:xfrm>
              <a:off x="680892" y="6104268"/>
              <a:ext cx="5754010" cy="61555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 defTabSz="914264">
                <a:defRPr/>
              </a:pPr>
              <a:r>
                <a:rPr lang="en-US" sz="1700" kern="0" dirty="0">
                  <a:solidFill>
                    <a:srgbClr val="FFC700"/>
                  </a:solidFill>
                  <a:latin typeface="IBM Plex Sans"/>
                </a:rPr>
                <a:t>Estimation error with quantum algorithm lower than Monte Carlo simulations with    =4 evaluation </a:t>
              </a:r>
              <a:r>
                <a:rPr lang="en-US" sz="1700" kern="0" dirty="0" err="1">
                  <a:solidFill>
                    <a:srgbClr val="FFC700"/>
                  </a:solidFill>
                  <a:latin typeface="IBM Plex Sans"/>
                </a:rPr>
                <a:t>qubits</a:t>
              </a:r>
              <a:r>
                <a:rPr lang="en-US" sz="1700" kern="0" dirty="0">
                  <a:solidFill>
                    <a:srgbClr val="FFC700"/>
                  </a:solidFill>
                  <a:latin typeface="IBM Plex Sans"/>
                </a:rPr>
                <a:t>  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824CDED-CA00-AD4B-935F-94E6685E3748}"/>
              </a:ext>
            </a:extLst>
          </p:cNvPr>
          <p:cNvSpPr txBox="1"/>
          <p:nvPr/>
        </p:nvSpPr>
        <p:spPr>
          <a:xfrm>
            <a:off x="4661209" y="4965353"/>
            <a:ext cx="1318171" cy="415484"/>
          </a:xfrm>
          <a:prstGeom prst="rect">
            <a:avLst/>
          </a:prstGeom>
          <a:noFill/>
        </p:spPr>
        <p:txBody>
          <a:bodyPr wrap="square" lIns="121907" tIns="60953" rIns="121907" bIns="60953" rtlCol="0">
            <a:spAutoFit/>
          </a:bodyPr>
          <a:lstStyle/>
          <a:p>
            <a:pPr defTabSz="914264"/>
            <a:endParaRPr lang="en-US" sz="1900" dirty="0">
              <a:solidFill>
                <a:srgbClr val="FFFFFF"/>
              </a:solidFill>
              <a:latin typeface="IBM Plex Sans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7902353-56A0-DA46-8BF5-BD7CC7D4F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047" y="5688362"/>
            <a:ext cx="266700" cy="215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7251D4-99B3-AD4B-B288-96458671A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815" y="1710968"/>
            <a:ext cx="5131647" cy="4894619"/>
          </a:xfrm>
          <a:prstGeom prst="rect">
            <a:avLst/>
          </a:prstGeom>
        </p:spPr>
      </p:pic>
      <p:sp>
        <p:nvSpPr>
          <p:cNvPr id="53" name="Title 3">
            <a:extLst>
              <a:ext uri="{FF2B5EF4-FFF2-40B4-BE49-F238E27FC236}">
                <a16:creationId xmlns:a16="http://schemas.microsoft.com/office/drawing/2014/main" id="{E41D37AE-0AB7-FC4F-867D-C6156282E472}"/>
              </a:ext>
            </a:extLst>
          </p:cNvPr>
          <p:cNvSpPr txBox="1">
            <a:spLocks/>
          </p:cNvSpPr>
          <p:nvPr/>
        </p:nvSpPr>
        <p:spPr>
          <a:xfrm>
            <a:off x="1279747" y="1391179"/>
            <a:ext cx="4131732" cy="6974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609523">
              <a:defRPr/>
            </a:pPr>
            <a:r>
              <a:rPr lang="en-US" sz="2500" b="1" dirty="0">
                <a:solidFill>
                  <a:srgbClr val="FFFFFF"/>
                </a:solidFill>
                <a:latin typeface="IBM Plex Sans"/>
              </a:rPr>
              <a:t>Example 1:</a:t>
            </a:r>
            <a:r>
              <a:rPr lang="en-US" sz="2500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500" dirty="0">
                <a:solidFill>
                  <a:srgbClr val="01A74C"/>
                </a:solidFill>
                <a:latin typeface="IBM Plex Sans"/>
              </a:rPr>
              <a:t>Expected Value</a:t>
            </a:r>
            <a:r>
              <a:rPr lang="en-US" sz="2500" dirty="0">
                <a:solidFill>
                  <a:srgbClr val="FFFFFF"/>
                </a:solidFill>
                <a:latin typeface="IBM Plex Sans"/>
              </a:rPr>
              <a:t> of a T-bill</a:t>
            </a:r>
            <a:endParaRPr lang="en-US" sz="2500" dirty="0">
              <a:solidFill>
                <a:srgbClr val="008000"/>
              </a:solidFill>
              <a:latin typeface="IBM Plex Sans"/>
            </a:endParaRPr>
          </a:p>
        </p:txBody>
      </p:sp>
      <p:sp>
        <p:nvSpPr>
          <p:cNvPr id="54" name="Title 3">
            <a:extLst>
              <a:ext uri="{FF2B5EF4-FFF2-40B4-BE49-F238E27FC236}">
                <a16:creationId xmlns:a16="http://schemas.microsoft.com/office/drawing/2014/main" id="{9D1B366B-84F7-CC40-B8BB-40C8873DE38C}"/>
              </a:ext>
            </a:extLst>
          </p:cNvPr>
          <p:cNvSpPr txBox="1">
            <a:spLocks/>
          </p:cNvSpPr>
          <p:nvPr/>
        </p:nvSpPr>
        <p:spPr>
          <a:xfrm>
            <a:off x="7488106" y="1391179"/>
            <a:ext cx="3984759" cy="8811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3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609523">
              <a:defRPr/>
            </a:pPr>
            <a:r>
              <a:rPr lang="en-US" sz="2500" b="1" dirty="0">
                <a:solidFill>
                  <a:srgbClr val="FFFFFF"/>
                </a:solidFill>
                <a:latin typeface="IBM Plex Sans"/>
              </a:rPr>
              <a:t>Example 2:</a:t>
            </a:r>
            <a:r>
              <a:rPr lang="en-US" sz="2500" dirty="0">
                <a:solidFill>
                  <a:srgbClr val="FFFFFF"/>
                </a:solidFill>
                <a:latin typeface="IBM Plex Sans"/>
              </a:rPr>
              <a:t> </a:t>
            </a:r>
            <a:r>
              <a:rPr lang="en-US" sz="2500" dirty="0">
                <a:solidFill>
                  <a:srgbClr val="01A74C"/>
                </a:solidFill>
                <a:latin typeface="IBM Plex Sans"/>
              </a:rPr>
              <a:t>Value at Risk of a two asset portfolio </a:t>
            </a:r>
            <a:endParaRPr lang="en-US" sz="2500" dirty="0">
              <a:solidFill>
                <a:srgbClr val="008000"/>
              </a:solidFill>
              <a:latin typeface="IBM Plex San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B64D46-C037-EE45-8DDB-1950882B0F17}"/>
              </a:ext>
            </a:extLst>
          </p:cNvPr>
          <p:cNvSpPr txBox="1"/>
          <p:nvPr/>
        </p:nvSpPr>
        <p:spPr>
          <a:xfrm>
            <a:off x="1409011" y="6180285"/>
            <a:ext cx="6755212" cy="646244"/>
          </a:xfrm>
          <a:prstGeom prst="rect">
            <a:avLst/>
          </a:prstGeom>
          <a:noFill/>
        </p:spPr>
        <p:txBody>
          <a:bodyPr wrap="square" lIns="121835" tIns="60917" rIns="121835" bIns="60917" rtlCol="0">
            <a:spAutoFit/>
          </a:bodyPr>
          <a:lstStyle/>
          <a:p>
            <a:pPr defTabSz="1218178">
              <a:defRPr/>
            </a:pPr>
            <a:r>
              <a:rPr lang="en-US" sz="1700" b="1" dirty="0" err="1">
                <a:solidFill>
                  <a:srgbClr val="FFC700"/>
                </a:solidFill>
              </a:rPr>
              <a:t>arXiv</a:t>
            </a:r>
            <a:r>
              <a:rPr lang="en-US" sz="1700" b="1" dirty="0">
                <a:solidFill>
                  <a:srgbClr val="FFC700"/>
                </a:solidFill>
              </a:rPr>
              <a:t>:</a:t>
            </a:r>
            <a:r>
              <a:rPr lang="en-US" sz="1700" dirty="0">
                <a:solidFill>
                  <a:srgbClr val="FFC700"/>
                </a:solidFill>
              </a:rPr>
              <a:t> </a:t>
            </a:r>
            <a:r>
              <a:rPr lang="en-US" sz="1700" b="1" dirty="0">
                <a:solidFill>
                  <a:srgbClr val="FFC700"/>
                </a:solidFill>
              </a:rPr>
              <a:t>1806.06893 (2018) </a:t>
            </a:r>
          </a:p>
          <a:p>
            <a:pPr defTabSz="1218178">
              <a:defRPr/>
            </a:pPr>
            <a:r>
              <a:rPr lang="en-US" sz="1700" dirty="0">
                <a:solidFill>
                  <a:srgbClr val="FFFFFF"/>
                </a:solidFill>
              </a:rPr>
              <a:t>Stefan </a:t>
            </a:r>
            <a:r>
              <a:rPr lang="en-US" sz="1700" dirty="0" err="1">
                <a:solidFill>
                  <a:srgbClr val="FFFFFF"/>
                </a:solidFill>
              </a:rPr>
              <a:t>Woerner</a:t>
            </a:r>
            <a:r>
              <a:rPr lang="en-US" sz="1700" dirty="0">
                <a:solidFill>
                  <a:srgbClr val="FFFFFF"/>
                </a:solidFill>
              </a:rPr>
              <a:t>, Daniel Egger, IBM Research- Zurich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51392-105B-E14E-90CD-665159A1D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0651" y="151632"/>
            <a:ext cx="719768" cy="71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25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DA17D0-4F25-4C34-86A4-DE76DE271C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" b="9843"/>
          <a:stretch/>
        </p:blipFill>
        <p:spPr>
          <a:xfrm>
            <a:off x="0" y="669771"/>
            <a:ext cx="12192000" cy="589026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3479124-933F-420F-B7E7-9BD140147951}"/>
              </a:ext>
            </a:extLst>
          </p:cNvPr>
          <p:cNvSpPr txBox="1">
            <a:spLocks/>
          </p:cNvSpPr>
          <p:nvPr/>
        </p:nvSpPr>
        <p:spPr>
          <a:xfrm>
            <a:off x="304798" y="268224"/>
            <a:ext cx="6023266" cy="5080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it-IT" b="1" dirty="0">
                <a:solidFill>
                  <a:schemeClr val="accent1"/>
                </a:solidFill>
              </a:rPr>
              <a:t>Outlook and </a:t>
            </a:r>
            <a:r>
              <a:rPr lang="it-IT" b="1" dirty="0" err="1">
                <a:solidFill>
                  <a:schemeClr val="accent1"/>
                </a:solidFill>
              </a:rPr>
              <a:t>conclusion</a:t>
            </a:r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428FDF-520E-452A-BEE8-87625850F83C}"/>
              </a:ext>
            </a:extLst>
          </p:cNvPr>
          <p:cNvSpPr/>
          <p:nvPr/>
        </p:nvSpPr>
        <p:spPr>
          <a:xfrm>
            <a:off x="308310" y="897452"/>
            <a:ext cx="5280703" cy="4801314"/>
          </a:xfrm>
          <a:prstGeom prst="rect">
            <a:avLst/>
          </a:prstGeom>
          <a:solidFill>
            <a:srgbClr val="000000"/>
          </a:solidFill>
          <a:effectLst>
            <a:glow rad="127000">
              <a:schemeClr val="accent1"/>
            </a:glow>
          </a:effec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4DF64"/>
                </a:solidFill>
              </a:rPr>
              <a:t>Current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</a:rPr>
              <a:t>Proof of concept</a:t>
            </a:r>
            <a:r>
              <a:rPr lang="en-US" sz="2000" dirty="0">
                <a:solidFill>
                  <a:schemeClr val="bg2"/>
                </a:solidFill>
              </a:rPr>
              <a:t> algorithms developed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</a:rPr>
              <a:t>identifying industry-relevant</a:t>
            </a:r>
            <a:r>
              <a:rPr lang="en-US" sz="2000" dirty="0">
                <a:solidFill>
                  <a:schemeClr val="bg2"/>
                </a:solidFill>
              </a:rPr>
              <a:t> problems</a:t>
            </a:r>
            <a:endParaRPr lang="en-US" dirty="0">
              <a:solidFill>
                <a:schemeClr val="bg2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FFF00"/>
                </a:solidFill>
              </a:rPr>
              <a:t>Current and future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</a:rPr>
              <a:t>Improve existing algorithms</a:t>
            </a:r>
            <a:br>
              <a:rPr lang="en-US" sz="2000" b="1" dirty="0">
                <a:solidFill>
                  <a:schemeClr val="bg2"/>
                </a:solidFill>
              </a:rPr>
            </a:br>
            <a:r>
              <a:rPr lang="en-US" sz="2000" dirty="0">
                <a:solidFill>
                  <a:schemeClr val="bg2"/>
                </a:solidFill>
              </a:rPr>
              <a:t>e.g. reduce circuit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Identify new quantum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</a:rPr>
              <a:t>Improve hardware</a:t>
            </a:r>
            <a:r>
              <a:rPr lang="en-US" sz="2000" dirty="0">
                <a:solidFill>
                  <a:schemeClr val="bg2"/>
                </a:solidFill>
              </a:rPr>
              <a:t> – deep circuits and many qubits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Study the </a:t>
            </a:r>
            <a:r>
              <a:rPr lang="en-US" sz="2000" b="1" dirty="0">
                <a:solidFill>
                  <a:schemeClr val="bg2"/>
                </a:solidFill>
              </a:rPr>
              <a:t>scaling of quantum algorithms</a:t>
            </a:r>
            <a:r>
              <a:rPr lang="en-US" sz="2000" dirty="0">
                <a:solidFill>
                  <a:schemeClr val="bg2"/>
                </a:solidFill>
              </a:rPr>
              <a:t> for industry-relevant problems</a:t>
            </a:r>
            <a:endParaRPr lang="en-US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rgbClr val="FFC000"/>
                </a:solidFill>
              </a:rPr>
              <a:t>Bottom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Potential still needs to be realized</a:t>
            </a:r>
          </a:p>
        </p:txBody>
      </p:sp>
    </p:spTree>
    <p:extLst>
      <p:ext uri="{BB962C8B-B14F-4D97-AF65-F5344CB8AC3E}">
        <p14:creationId xmlns:p14="http://schemas.microsoft.com/office/powerpoint/2010/main" val="180176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38422C4-3FFC-4644-8CC1-F294C791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124" y="1875685"/>
            <a:ext cx="1861731" cy="1861731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72DBFD2-F443-DC4F-AE07-B40868D32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939" y="1875686"/>
            <a:ext cx="1861730" cy="1861730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  <a:extLst/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4DF2A7E-9621-9D4A-BABF-DE0B56849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449" y="4388001"/>
            <a:ext cx="1861730" cy="1861730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  <a:extLst/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1C3EE299-F234-D241-A005-E888BB416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595" y="4388001"/>
            <a:ext cx="1861731" cy="1861731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  <a:ex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010DC5-04E0-6445-9213-B13C8DC34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99" y="4388001"/>
            <a:ext cx="1865376" cy="1865376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EC1ACA69-9C97-8043-A0F6-978A7F9B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The Aqua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A8A786-D3CF-9A4D-9BAC-2033CC34B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309" y="1851020"/>
            <a:ext cx="1861731" cy="1861731"/>
          </a:xfrm>
          <a:prstGeom prst="rect">
            <a:avLst/>
          </a:prstGeom>
          <a:noFill/>
          <a:ln>
            <a:solidFill>
              <a:schemeClr val="accent1">
                <a:hueOff val="0"/>
                <a:satOff val="0"/>
                <a:lumOff val="0"/>
              </a:schemeClr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61E523-F239-C64E-B618-8477CDCEAF06}"/>
              </a:ext>
            </a:extLst>
          </p:cNvPr>
          <p:cNvSpPr txBox="1"/>
          <p:nvPr/>
        </p:nvSpPr>
        <p:spPr>
          <a:xfrm>
            <a:off x="2811331" y="3737416"/>
            <a:ext cx="1491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Marco Pistoia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CF787-9E46-2746-84FD-773D4732A7C9}"/>
              </a:ext>
            </a:extLst>
          </p:cNvPr>
          <p:cNvSpPr txBox="1"/>
          <p:nvPr/>
        </p:nvSpPr>
        <p:spPr>
          <a:xfrm>
            <a:off x="5266449" y="3737416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Richard Chen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0BB86B-8642-4C40-9D5D-E4EE72621CA4}"/>
              </a:ext>
            </a:extLst>
          </p:cNvPr>
          <p:cNvSpPr txBox="1"/>
          <p:nvPr/>
        </p:nvSpPr>
        <p:spPr>
          <a:xfrm>
            <a:off x="7769657" y="3737416"/>
            <a:ext cx="134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</a:rPr>
              <a:t>Shaohan</a:t>
            </a:r>
            <a:r>
              <a:rPr lang="en-US" sz="1600" b="1" dirty="0">
                <a:solidFill>
                  <a:schemeClr val="bg2"/>
                </a:solidFill>
              </a:rPr>
              <a:t> Hu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1FCF69-B462-8A4C-B90F-AC7E4216B462}"/>
              </a:ext>
            </a:extLst>
          </p:cNvPr>
          <p:cNvSpPr txBox="1"/>
          <p:nvPr/>
        </p:nvSpPr>
        <p:spPr>
          <a:xfrm>
            <a:off x="3021913" y="6249731"/>
            <a:ext cx="1008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Peng Liu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07A5D8-0394-EA43-A451-4687F3F36C2B}"/>
              </a:ext>
            </a:extLst>
          </p:cNvPr>
          <p:cNvSpPr txBox="1"/>
          <p:nvPr/>
        </p:nvSpPr>
        <p:spPr>
          <a:xfrm>
            <a:off x="5096673" y="6249731"/>
            <a:ext cx="1768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</a:rPr>
              <a:t>Manoel</a:t>
            </a:r>
            <a:r>
              <a:rPr lang="en-US" sz="1600" b="1" dirty="0">
                <a:solidFill>
                  <a:schemeClr val="bg2"/>
                </a:solidFill>
              </a:rPr>
              <a:t> Marques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98380B-7E8A-AF44-9D28-AB93EDD1FBE7}"/>
              </a:ext>
            </a:extLst>
          </p:cNvPr>
          <p:cNvSpPr txBox="1"/>
          <p:nvPr/>
        </p:nvSpPr>
        <p:spPr>
          <a:xfrm>
            <a:off x="7808367" y="6249731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Steve Wood</a:t>
            </a:r>
          </a:p>
        </p:txBody>
      </p:sp>
    </p:spTree>
    <p:extLst>
      <p:ext uri="{BB962C8B-B14F-4D97-AF65-F5344CB8AC3E}">
        <p14:creationId xmlns:p14="http://schemas.microsoft.com/office/powerpoint/2010/main" val="135071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0C0D5B05-DABD-AC4C-9BF7-68148AD8F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457" y="4914337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9370875-83DA-DE45-A62C-E58ACD36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22" y="4914337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DA5CC7D-6527-A149-BED3-9B8201BE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281" y="4914337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61AC7608-849F-1F40-B75E-091BFA834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375" y="4914337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10996DE-6111-D44E-8821-4D82DCCE4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293" y="4914337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CF7F6FD-CAAF-6A4D-B5B6-2F6A71DE6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22" y="451501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437DBF-D03B-9F49-8AED-EF0216D55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901" y="451501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19D939-D7DE-DC43-8114-DBC22C572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321" y="451501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D1F6271A-6E1D-3A4D-9F78-40F1E8CA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32" y="451501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5A0841-F41A-5B4E-97A2-C9C0A5ED9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4211" y="451501"/>
            <a:ext cx="1460500" cy="14605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0DE8D521-5340-0341-90BE-898B956C5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088" y="451501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649D2C-B71A-3048-A4DC-7635E997151A}"/>
              </a:ext>
            </a:extLst>
          </p:cNvPr>
          <p:cNvSpPr txBox="1"/>
          <p:nvPr/>
        </p:nvSpPr>
        <p:spPr>
          <a:xfrm>
            <a:off x="5030984" y="72673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Yorktown Heights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AEB55-DACE-9842-B09D-607E5D3C7ADB}"/>
              </a:ext>
            </a:extLst>
          </p:cNvPr>
          <p:cNvSpPr txBox="1"/>
          <p:nvPr/>
        </p:nvSpPr>
        <p:spPr>
          <a:xfrm>
            <a:off x="2314153" y="454500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Tokyo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BAD874-33C8-8E4B-9A82-3680CCCEFBED}"/>
              </a:ext>
            </a:extLst>
          </p:cNvPr>
          <p:cNvSpPr txBox="1"/>
          <p:nvPr/>
        </p:nvSpPr>
        <p:spPr>
          <a:xfrm>
            <a:off x="6178644" y="454500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Almaden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234728-BA71-814A-9975-9835487223B5}"/>
              </a:ext>
            </a:extLst>
          </p:cNvPr>
          <p:cNvSpPr txBox="1"/>
          <p:nvPr/>
        </p:nvSpPr>
        <p:spPr>
          <a:xfrm>
            <a:off x="8269648" y="4522861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Boeblingen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7ADDBE-55F9-244A-B469-49CE110C0221}"/>
              </a:ext>
            </a:extLst>
          </p:cNvPr>
          <p:cNvSpPr txBox="1"/>
          <p:nvPr/>
        </p:nvSpPr>
        <p:spPr>
          <a:xfrm>
            <a:off x="10493969" y="4522861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 Melbourne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E9B0FB-F01B-F244-B8A0-CB0ECE9C5BC7}"/>
              </a:ext>
            </a:extLst>
          </p:cNvPr>
          <p:cNvSpPr txBox="1"/>
          <p:nvPr/>
        </p:nvSpPr>
        <p:spPr>
          <a:xfrm>
            <a:off x="230073" y="1920352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Antonio </a:t>
            </a:r>
            <a:r>
              <a:rPr lang="en-US" sz="1200" b="1" dirty="0" err="1">
                <a:solidFill>
                  <a:schemeClr val="bg2"/>
                </a:solidFill>
              </a:rPr>
              <a:t>Mezzacapo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94E511-F2FF-AF4C-8C11-E0D1AB6C6B35}"/>
              </a:ext>
            </a:extLst>
          </p:cNvPr>
          <p:cNvSpPr txBox="1"/>
          <p:nvPr/>
        </p:nvSpPr>
        <p:spPr>
          <a:xfrm>
            <a:off x="2142957" y="1920352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Sergey </a:t>
            </a:r>
            <a:r>
              <a:rPr lang="en-US" sz="1200" b="1" dirty="0" err="1">
                <a:solidFill>
                  <a:schemeClr val="bg2"/>
                </a:solidFill>
              </a:rPr>
              <a:t>Bravyi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BBC3A9-FF11-0642-829E-59635C21966A}"/>
              </a:ext>
            </a:extLst>
          </p:cNvPr>
          <p:cNvSpPr txBox="1"/>
          <p:nvPr/>
        </p:nvSpPr>
        <p:spPr>
          <a:xfrm>
            <a:off x="3690723" y="1920352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Giacomo </a:t>
            </a:r>
            <a:r>
              <a:rPr lang="en-US" sz="1200" b="1" dirty="0" err="1">
                <a:solidFill>
                  <a:schemeClr val="bg2"/>
                </a:solidFill>
              </a:rPr>
              <a:t>Nannicini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C81971-BBC3-2741-B65C-92EE34891680}"/>
              </a:ext>
            </a:extLst>
          </p:cNvPr>
          <p:cNvSpPr txBox="1"/>
          <p:nvPr/>
        </p:nvSpPr>
        <p:spPr>
          <a:xfrm>
            <a:off x="5428814" y="1920352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Donny Greenberg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59818E-D4D3-2745-ABCC-881C9930F3F0}"/>
              </a:ext>
            </a:extLst>
          </p:cNvPr>
          <p:cNvSpPr txBox="1"/>
          <p:nvPr/>
        </p:nvSpPr>
        <p:spPr>
          <a:xfrm>
            <a:off x="7286090" y="1920352"/>
            <a:ext cx="1194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Jennifer Glick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BCCDFF-B1E7-7C46-9E23-25E540A6AA09}"/>
              </a:ext>
            </a:extLst>
          </p:cNvPr>
          <p:cNvSpPr txBox="1"/>
          <p:nvPr/>
        </p:nvSpPr>
        <p:spPr>
          <a:xfrm>
            <a:off x="8869363" y="1920352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Antonio </a:t>
            </a:r>
            <a:r>
              <a:rPr lang="en-US" sz="1200" b="1" dirty="0" err="1">
                <a:solidFill>
                  <a:schemeClr val="bg2"/>
                </a:solidFill>
              </a:rPr>
              <a:t>Córcoles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21D09C-F8BA-3948-80BD-8FA55C3A7E32}"/>
              </a:ext>
            </a:extLst>
          </p:cNvPr>
          <p:cNvSpPr txBox="1"/>
          <p:nvPr/>
        </p:nvSpPr>
        <p:spPr>
          <a:xfrm>
            <a:off x="409344" y="6374837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Raymond Rudy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2D502-FE4F-C948-B4C2-98481DD4EF04}"/>
              </a:ext>
            </a:extLst>
          </p:cNvPr>
          <p:cNvSpPr txBox="1"/>
          <p:nvPr/>
        </p:nvSpPr>
        <p:spPr>
          <a:xfrm>
            <a:off x="2014411" y="6374837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Takashi </a:t>
            </a:r>
            <a:r>
              <a:rPr lang="en-US" sz="1200" b="1" dirty="0" err="1">
                <a:solidFill>
                  <a:schemeClr val="bg2"/>
                </a:solidFill>
              </a:rPr>
              <a:t>Imamichi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027BDB-FE5A-B04D-8E13-250DF8A618DE}"/>
              </a:ext>
            </a:extLst>
          </p:cNvPr>
          <p:cNvSpPr txBox="1"/>
          <p:nvPr/>
        </p:nvSpPr>
        <p:spPr>
          <a:xfrm>
            <a:off x="6313298" y="6374837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Julia Rice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7C21D5-F155-6647-AE03-7437EA308B09}"/>
              </a:ext>
            </a:extLst>
          </p:cNvPr>
          <p:cNvSpPr txBox="1"/>
          <p:nvPr/>
        </p:nvSpPr>
        <p:spPr>
          <a:xfrm>
            <a:off x="8455330" y="6374837"/>
            <a:ext cx="1119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Albert Frisch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1DDF05-3997-7E40-A964-CF21905CA3E6}"/>
              </a:ext>
            </a:extLst>
          </p:cNvPr>
          <p:cNvSpPr txBox="1"/>
          <p:nvPr/>
        </p:nvSpPr>
        <p:spPr>
          <a:xfrm>
            <a:off x="10807431" y="6374837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Anna Phan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C9A96D-BBCB-FC42-8D06-093EA60FF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293" y="451501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70932D6-051B-0546-A35D-3BF94A0F5FDE}"/>
              </a:ext>
            </a:extLst>
          </p:cNvPr>
          <p:cNvSpPr txBox="1"/>
          <p:nvPr/>
        </p:nvSpPr>
        <p:spPr>
          <a:xfrm>
            <a:off x="10640909" y="1920352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Jay Gambetta</a:t>
            </a:r>
          </a:p>
        </p:txBody>
      </p:sp>
      <p:pic>
        <p:nvPicPr>
          <p:cNvPr id="54" name="Picture 14">
            <a:extLst>
              <a:ext uri="{FF2B5EF4-FFF2-40B4-BE49-F238E27FC236}">
                <a16:creationId xmlns:a16="http://schemas.microsoft.com/office/drawing/2014/main" id="{02B8EFC0-9A37-AF42-9345-A260B1C13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22" y="2687602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8">
            <a:extLst>
              <a:ext uri="{FF2B5EF4-FFF2-40B4-BE49-F238E27FC236}">
                <a16:creationId xmlns:a16="http://schemas.microsoft.com/office/drawing/2014/main" id="{CC7B585D-9C39-654D-BB26-D68F512E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901" y="2687602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0" descr="Image result for pauline ollitrault">
            <a:extLst>
              <a:ext uri="{FF2B5EF4-FFF2-40B4-BE49-F238E27FC236}">
                <a16:creationId xmlns:a16="http://schemas.microsoft.com/office/drawing/2014/main" id="{9EE98E2B-DC34-3742-9723-338856B4F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648" y="2687602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2">
            <a:extLst>
              <a:ext uri="{FF2B5EF4-FFF2-40B4-BE49-F238E27FC236}">
                <a16:creationId xmlns:a16="http://schemas.microsoft.com/office/drawing/2014/main" id="{8DAB84DF-2536-9043-9B9A-18E63AC9B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659" y="2687602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4">
            <a:extLst>
              <a:ext uri="{FF2B5EF4-FFF2-40B4-BE49-F238E27FC236}">
                <a16:creationId xmlns:a16="http://schemas.microsoft.com/office/drawing/2014/main" id="{E19CE3FB-CA68-AE49-AFF6-72055B8A3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538" y="2687602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6">
            <a:extLst>
              <a:ext uri="{FF2B5EF4-FFF2-40B4-BE49-F238E27FC236}">
                <a16:creationId xmlns:a16="http://schemas.microsoft.com/office/drawing/2014/main" id="{909948A1-916F-D749-A656-7AB3D7D48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15" y="2687602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7237FE4-74BD-B849-AA69-BB63A70F5B14}"/>
              </a:ext>
            </a:extLst>
          </p:cNvPr>
          <p:cNvSpPr txBox="1"/>
          <p:nvPr/>
        </p:nvSpPr>
        <p:spPr>
          <a:xfrm>
            <a:off x="5651253" y="231826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 Zurich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D50A15-EF7F-FD45-9129-0D78D5634AF1}"/>
              </a:ext>
            </a:extLst>
          </p:cNvPr>
          <p:cNvSpPr txBox="1"/>
          <p:nvPr/>
        </p:nvSpPr>
        <p:spPr>
          <a:xfrm>
            <a:off x="342638" y="4147277"/>
            <a:ext cx="1361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2"/>
                </a:solidFill>
              </a:rPr>
              <a:t>Ivano</a:t>
            </a:r>
            <a:r>
              <a:rPr lang="en-US" sz="1200" b="1" dirty="0">
                <a:solidFill>
                  <a:schemeClr val="bg2"/>
                </a:solidFill>
              </a:rPr>
              <a:t> </a:t>
            </a:r>
            <a:r>
              <a:rPr lang="en-US" sz="1200" b="1" dirty="0" err="1">
                <a:solidFill>
                  <a:schemeClr val="bg2"/>
                </a:solidFill>
              </a:rPr>
              <a:t>Tavernelli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E48FB4-22B8-B143-9FFB-EB2303B10A41}"/>
              </a:ext>
            </a:extLst>
          </p:cNvPr>
          <p:cNvSpPr txBox="1"/>
          <p:nvPr/>
        </p:nvSpPr>
        <p:spPr>
          <a:xfrm>
            <a:off x="1828308" y="4147277"/>
            <a:ext cx="1803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Panagiotis </a:t>
            </a:r>
            <a:r>
              <a:rPr lang="en-US" sz="1200" b="1" dirty="0" err="1">
                <a:solidFill>
                  <a:schemeClr val="bg2"/>
                </a:solidFill>
              </a:rPr>
              <a:t>Barkoutsos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8C64C3-04D9-DF4F-95F6-298060B40418}"/>
              </a:ext>
            </a:extLst>
          </p:cNvPr>
          <p:cNvSpPr txBox="1"/>
          <p:nvPr/>
        </p:nvSpPr>
        <p:spPr>
          <a:xfrm>
            <a:off x="3744760" y="4147277"/>
            <a:ext cx="1423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Pauline </a:t>
            </a:r>
            <a:r>
              <a:rPr lang="en-US" sz="1200" b="1" dirty="0" err="1">
                <a:solidFill>
                  <a:schemeClr val="bg2"/>
                </a:solidFill>
              </a:rPr>
              <a:t>Ollitrault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E1ABB1A-6C08-4A47-B8A1-E62A902B120E}"/>
              </a:ext>
            </a:extLst>
          </p:cNvPr>
          <p:cNvSpPr txBox="1"/>
          <p:nvPr/>
        </p:nvSpPr>
        <p:spPr>
          <a:xfrm>
            <a:off x="5647223" y="4147277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Nikolaj Moll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8B1616-0A92-7F43-9755-BA3DA38726FE}"/>
              </a:ext>
            </a:extLst>
          </p:cNvPr>
          <p:cNvSpPr txBox="1"/>
          <p:nvPr/>
        </p:nvSpPr>
        <p:spPr>
          <a:xfrm>
            <a:off x="7231869" y="4147277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Stefan </a:t>
            </a:r>
            <a:r>
              <a:rPr lang="en-US" sz="1200" b="1" dirty="0" err="1">
                <a:solidFill>
                  <a:schemeClr val="bg2"/>
                </a:solidFill>
              </a:rPr>
              <a:t>Wörner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1A64AE-8536-1B4C-991F-16A04726FC5B}"/>
              </a:ext>
            </a:extLst>
          </p:cNvPr>
          <p:cNvSpPr txBox="1"/>
          <p:nvPr/>
        </p:nvSpPr>
        <p:spPr>
          <a:xfrm>
            <a:off x="8977526" y="4147277"/>
            <a:ext cx="120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Christa </a:t>
            </a:r>
            <a:r>
              <a:rPr lang="en-US" sz="1200" b="1" dirty="0" err="1">
                <a:solidFill>
                  <a:schemeClr val="bg2"/>
                </a:solidFill>
              </a:rPr>
              <a:t>Zoufal</a:t>
            </a:r>
            <a:endParaRPr lang="en-US" sz="1200" b="1" dirty="0">
              <a:solidFill>
                <a:schemeClr val="bg2"/>
              </a:solidFill>
            </a:endParaRPr>
          </a:p>
        </p:txBody>
      </p:sp>
      <p:pic>
        <p:nvPicPr>
          <p:cNvPr id="67" name="Picture 36" descr="Image result for &quot;daniel egger&quot; IBM Zurich">
            <a:extLst>
              <a:ext uri="{FF2B5EF4-FFF2-40B4-BE49-F238E27FC236}">
                <a16:creationId xmlns:a16="http://schemas.microsoft.com/office/drawing/2014/main" id="{5610F1D9-C511-5049-B0E3-1D50C197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293" y="2687602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8C7B559-8572-034C-B5E6-61045F770555}"/>
              </a:ext>
            </a:extLst>
          </p:cNvPr>
          <p:cNvSpPr txBox="1"/>
          <p:nvPr/>
        </p:nvSpPr>
        <p:spPr>
          <a:xfrm>
            <a:off x="10772342" y="4147277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Daniel Egger</a:t>
            </a:r>
          </a:p>
        </p:txBody>
      </p:sp>
      <p:pic>
        <p:nvPicPr>
          <p:cNvPr id="3" name="Picture 2" descr="Image result for atsushi matsuo">
            <a:extLst>
              <a:ext uri="{FF2B5EF4-FFF2-40B4-BE49-F238E27FC236}">
                <a16:creationId xmlns:a16="http://schemas.microsoft.com/office/drawing/2014/main" id="{ED8C5CDD-49C9-B54B-82BE-9ACFAAA91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539" y="4914337"/>
            <a:ext cx="1460500" cy="14605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89EE5F9-6AA1-2349-B8B6-29A9806173F6}"/>
              </a:ext>
            </a:extLst>
          </p:cNvPr>
          <p:cNvSpPr txBox="1"/>
          <p:nvPr/>
        </p:nvSpPr>
        <p:spPr>
          <a:xfrm>
            <a:off x="3826177" y="6374837"/>
            <a:ext cx="1332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2"/>
                </a:solidFill>
              </a:rPr>
              <a:t>Atsushi Matsuo </a:t>
            </a:r>
          </a:p>
        </p:txBody>
      </p:sp>
    </p:spTree>
    <p:extLst>
      <p:ext uri="{BB962C8B-B14F-4D97-AF65-F5344CB8AC3E}">
        <p14:creationId xmlns:p14="http://schemas.microsoft.com/office/powerpoint/2010/main" val="364421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8F0A1A-8FDA-114E-B89A-D9548D2C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Qiskit</a:t>
            </a:r>
            <a:r>
              <a:rPr lang="en-US" b="1" dirty="0">
                <a:solidFill>
                  <a:schemeClr val="accent1"/>
                </a:solidFill>
              </a:rPr>
              <a:t> Aqua: Algorithms and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6D7180-C53B-124E-B898-B1E6616C5BB6}"/>
              </a:ext>
            </a:extLst>
          </p:cNvPr>
          <p:cNvSpPr/>
          <p:nvPr/>
        </p:nvSpPr>
        <p:spPr>
          <a:xfrm>
            <a:off x="1021278" y="4030894"/>
            <a:ext cx="10131164" cy="258422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BC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Quantum Algorithms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VQE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QAOA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Dynamics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QPE/IQPE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Amplitude Estimation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SVM Q Kernel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SVM Variational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Deutsch-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Josza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Bernstein-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Varizani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HHL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7D4F62-A651-7043-95F8-B31643979EFB}"/>
              </a:ext>
            </a:extLst>
          </p:cNvPr>
          <p:cNvSpPr/>
          <p:nvPr/>
        </p:nvSpPr>
        <p:spPr>
          <a:xfrm>
            <a:off x="1021278" y="1160506"/>
            <a:ext cx="2336286" cy="258422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BC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Chemistry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Ground State Energy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Dipole Moment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Excited States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325D6E-FAED-224F-9C39-19CF7B37F34E}"/>
              </a:ext>
            </a:extLst>
          </p:cNvPr>
          <p:cNvSpPr/>
          <p:nvPr/>
        </p:nvSpPr>
        <p:spPr>
          <a:xfrm>
            <a:off x="3631128" y="1160506"/>
            <a:ext cx="2336286" cy="258422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BC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Portfolio Optimization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Risk Analysis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7D056-DC6B-F84F-9698-3C958438A9CB}"/>
              </a:ext>
            </a:extLst>
          </p:cNvPr>
          <p:cNvSpPr/>
          <p:nvPr/>
        </p:nvSpPr>
        <p:spPr>
          <a:xfrm>
            <a:off x="6224588" y="1160506"/>
            <a:ext cx="2336286" cy="258422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BC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Training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FBE71-353B-B844-93C7-1F46887372B9}"/>
              </a:ext>
            </a:extLst>
          </p:cNvPr>
          <p:cNvSpPr/>
          <p:nvPr/>
        </p:nvSpPr>
        <p:spPr>
          <a:xfrm>
            <a:off x="8816156" y="1160506"/>
            <a:ext cx="2336286" cy="258422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3BC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Optimization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3SAT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MaxCut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TSP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Graph Partition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Stableset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Clique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Exact Cover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Set Packing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Vertex Cover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36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36EA9-0D8E-8041-8506-0806AA83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47" y="-4047"/>
            <a:ext cx="12196047" cy="75438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Modularity and Extensibility of the Aqua Library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E1E367F2-AF48-D549-AD77-66DD9EFDAAB2}"/>
              </a:ext>
            </a:extLst>
          </p:cNvPr>
          <p:cNvSpPr/>
          <p:nvPr/>
        </p:nvSpPr>
        <p:spPr>
          <a:xfrm>
            <a:off x="1098211" y="12261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54078B91-8408-1145-B0FD-2B30A8E6F35A}"/>
              </a:ext>
            </a:extLst>
          </p:cNvPr>
          <p:cNvSpPr/>
          <p:nvPr/>
        </p:nvSpPr>
        <p:spPr>
          <a:xfrm>
            <a:off x="1847975" y="12261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Variational Form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478D2FE-A97A-5040-A9DC-73E740069EE8}"/>
              </a:ext>
            </a:extLst>
          </p:cNvPr>
          <p:cNvSpPr/>
          <p:nvPr/>
        </p:nvSpPr>
        <p:spPr>
          <a:xfrm>
            <a:off x="2597740" y="12261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Optimizer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7930129-DDBF-F340-95E9-46BCD8532126}"/>
              </a:ext>
            </a:extLst>
          </p:cNvPr>
          <p:cNvSpPr/>
          <p:nvPr/>
        </p:nvSpPr>
        <p:spPr>
          <a:xfrm>
            <a:off x="3347505" y="12261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VQKE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3C07EDC-4DD2-5B4A-8C17-89F008F0F89A}"/>
              </a:ext>
            </a:extLst>
          </p:cNvPr>
          <p:cNvSpPr/>
          <p:nvPr/>
        </p:nvSpPr>
        <p:spPr>
          <a:xfrm>
            <a:off x="1845521" y="178263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  <a:b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B22D624-7BBC-AE4D-A23B-188E0F08F710}"/>
              </a:ext>
            </a:extLst>
          </p:cNvPr>
          <p:cNvSpPr/>
          <p:nvPr/>
        </p:nvSpPr>
        <p:spPr>
          <a:xfrm>
            <a:off x="2598675" y="178263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Optimizer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09F41C0-E58C-9A44-B79B-FA1F56726558}"/>
              </a:ext>
            </a:extLst>
          </p:cNvPr>
          <p:cNvSpPr/>
          <p:nvPr/>
        </p:nvSpPr>
        <p:spPr>
          <a:xfrm>
            <a:off x="3348440" y="178263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QAOA</a:t>
            </a:r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58A2DEE4-E4D6-0544-A495-1713A5264E54}"/>
              </a:ext>
            </a:extLst>
          </p:cNvPr>
          <p:cNvSpPr/>
          <p:nvPr/>
        </p:nvSpPr>
        <p:spPr>
          <a:xfrm>
            <a:off x="8781540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Multiclass Classifier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EDC653D-3FBB-B740-979E-58B22275FD7D}"/>
              </a:ext>
            </a:extLst>
          </p:cNvPr>
          <p:cNvSpPr/>
          <p:nvPr/>
        </p:nvSpPr>
        <p:spPr>
          <a:xfrm>
            <a:off x="9534694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Feature Map</a:t>
            </a: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15BD1165-89BE-CB46-8C20-52356D9F63FB}"/>
              </a:ext>
            </a:extLst>
          </p:cNvPr>
          <p:cNvSpPr/>
          <p:nvPr/>
        </p:nvSpPr>
        <p:spPr>
          <a:xfrm>
            <a:off x="10284459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QSVM Kernel</a:t>
            </a:r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BD4D42FA-9A6B-594D-9543-4A3C23100B7B}"/>
              </a:ext>
            </a:extLst>
          </p:cNvPr>
          <p:cNvSpPr/>
          <p:nvPr/>
        </p:nvSpPr>
        <p:spPr>
          <a:xfrm>
            <a:off x="6532246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F4D441C2-D2E1-634B-BEEE-9BEBB48DBF63}"/>
              </a:ext>
            </a:extLst>
          </p:cNvPr>
          <p:cNvSpPr/>
          <p:nvPr/>
        </p:nvSpPr>
        <p:spPr>
          <a:xfrm>
            <a:off x="7282010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Variational Form</a:t>
            </a:r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A907C02B-61D8-9542-8FAD-A14FF7BD6944}"/>
              </a:ext>
            </a:extLst>
          </p:cNvPr>
          <p:cNvSpPr/>
          <p:nvPr/>
        </p:nvSpPr>
        <p:spPr>
          <a:xfrm>
            <a:off x="8031775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Optimizer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CB948F6-C941-304D-A57A-A69CBC8BE42D}"/>
              </a:ext>
            </a:extLst>
          </p:cNvPr>
          <p:cNvSpPr/>
          <p:nvPr/>
        </p:nvSpPr>
        <p:spPr>
          <a:xfrm>
            <a:off x="8788175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Multiclass</a:t>
            </a:r>
            <a:b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Classifier</a:t>
            </a:r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CC89CBCB-E92B-BD4D-AE8C-6009BA17E408}"/>
              </a:ext>
            </a:extLst>
          </p:cNvPr>
          <p:cNvSpPr/>
          <p:nvPr/>
        </p:nvSpPr>
        <p:spPr>
          <a:xfrm>
            <a:off x="9534694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Feature Map</a:t>
            </a:r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B47A311-567E-AD44-A75D-DA7530BF0874}"/>
              </a:ext>
            </a:extLst>
          </p:cNvPr>
          <p:cNvSpPr/>
          <p:nvPr/>
        </p:nvSpPr>
        <p:spPr>
          <a:xfrm>
            <a:off x="10284459" y="12263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QSVM Variational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3032FD8-FBC0-8642-93DB-9C026123AF21}"/>
              </a:ext>
            </a:extLst>
          </p:cNvPr>
          <p:cNvSpPr/>
          <p:nvPr/>
        </p:nvSpPr>
        <p:spPr>
          <a:xfrm>
            <a:off x="1098212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 State</a:t>
            </a:r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DE94F96D-720A-0140-80AA-5554FD40B9CE}"/>
              </a:ext>
            </a:extLst>
          </p:cNvPr>
          <p:cNvSpPr/>
          <p:nvPr/>
        </p:nvSpPr>
        <p:spPr>
          <a:xfrm>
            <a:off x="1865781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Variational Form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B1FBD8D-64D6-E649-A453-57384E663C45}"/>
              </a:ext>
            </a:extLst>
          </p:cNvPr>
          <p:cNvSpPr/>
          <p:nvPr/>
        </p:nvSpPr>
        <p:spPr>
          <a:xfrm>
            <a:off x="2597741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Optimizer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9B176ED-8797-5846-84D3-CCCEC9DC48C2}"/>
              </a:ext>
            </a:extLst>
          </p:cNvPr>
          <p:cNvSpPr/>
          <p:nvPr/>
        </p:nvSpPr>
        <p:spPr>
          <a:xfrm>
            <a:off x="3347506" y="66538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VQE</a:t>
            </a:r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A963CDA8-C5B6-9140-9C77-FAA7E04388E5}"/>
              </a:ext>
            </a:extLst>
          </p:cNvPr>
          <p:cNvSpPr/>
          <p:nvPr/>
        </p:nvSpPr>
        <p:spPr>
          <a:xfrm>
            <a:off x="2597740" y="234343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Oracle</a:t>
            </a: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AA3D4F5A-75C2-1540-BFAC-B2BF970FC088}"/>
              </a:ext>
            </a:extLst>
          </p:cNvPr>
          <p:cNvSpPr/>
          <p:nvPr/>
        </p:nvSpPr>
        <p:spPr>
          <a:xfrm>
            <a:off x="3347504" y="234343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Grover</a:t>
            </a:r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E4D6F4D8-056D-C940-9855-878737D55985}"/>
              </a:ext>
            </a:extLst>
          </p:cNvPr>
          <p:cNvSpPr/>
          <p:nvPr/>
        </p:nvSpPr>
        <p:spPr>
          <a:xfrm>
            <a:off x="2597740" y="290442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Oracle</a:t>
            </a:r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2847E25D-3605-4244-B19D-B32FACBFAF00}"/>
              </a:ext>
            </a:extLst>
          </p:cNvPr>
          <p:cNvSpPr/>
          <p:nvPr/>
        </p:nvSpPr>
        <p:spPr>
          <a:xfrm>
            <a:off x="3347504" y="290442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Deutsch-</a:t>
            </a: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Josza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3B96BD8F-2DD1-1140-BE89-00101F19590D}"/>
              </a:ext>
            </a:extLst>
          </p:cNvPr>
          <p:cNvSpPr/>
          <p:nvPr/>
        </p:nvSpPr>
        <p:spPr>
          <a:xfrm>
            <a:off x="2597740" y="3465419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Oracle</a:t>
            </a:r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453990CE-B3A4-2D45-A76B-0160CE04872E}"/>
              </a:ext>
            </a:extLst>
          </p:cNvPr>
          <p:cNvSpPr/>
          <p:nvPr/>
        </p:nvSpPr>
        <p:spPr>
          <a:xfrm>
            <a:off x="3347504" y="3465419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Bernestein-Vazirani</a:t>
            </a:r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03" name="Freeform 102">
            <a:extLst>
              <a:ext uri="{FF2B5EF4-FFF2-40B4-BE49-F238E27FC236}">
                <a16:creationId xmlns:a16="http://schemas.microsoft.com/office/drawing/2014/main" id="{7B704198-6E61-E249-9AD2-0BAFC01B9A03}"/>
              </a:ext>
            </a:extLst>
          </p:cNvPr>
          <p:cNvSpPr/>
          <p:nvPr/>
        </p:nvSpPr>
        <p:spPr>
          <a:xfrm>
            <a:off x="2597740" y="4026410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Oracle</a:t>
            </a:r>
          </a:p>
        </p:txBody>
      </p:sp>
      <p:sp>
        <p:nvSpPr>
          <p:cNvPr id="104" name="Freeform 103">
            <a:extLst>
              <a:ext uri="{FF2B5EF4-FFF2-40B4-BE49-F238E27FC236}">
                <a16:creationId xmlns:a16="http://schemas.microsoft.com/office/drawing/2014/main" id="{B617F238-F5BB-6D45-B04C-518B6ABDB64F}"/>
              </a:ext>
            </a:extLst>
          </p:cNvPr>
          <p:cNvSpPr/>
          <p:nvPr/>
        </p:nvSpPr>
        <p:spPr>
          <a:xfrm>
            <a:off x="3347504" y="4026410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Simon</a:t>
            </a:r>
          </a:p>
        </p:txBody>
      </p:sp>
      <p:sp>
        <p:nvSpPr>
          <p:cNvPr id="108" name="Freeform 107">
            <a:extLst>
              <a:ext uri="{FF2B5EF4-FFF2-40B4-BE49-F238E27FC236}">
                <a16:creationId xmlns:a16="http://schemas.microsoft.com/office/drawing/2014/main" id="{EEA387F3-F8F4-B84D-9FFE-27BCD66D5A65}"/>
              </a:ext>
            </a:extLst>
          </p:cNvPr>
          <p:cNvSpPr/>
          <p:nvPr/>
        </p:nvSpPr>
        <p:spPr>
          <a:xfrm>
            <a:off x="8053322" y="17833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AE374676-3B5E-4740-9B0A-87AAF5C58BBC}"/>
              </a:ext>
            </a:extLst>
          </p:cNvPr>
          <p:cNvSpPr/>
          <p:nvPr/>
        </p:nvSpPr>
        <p:spPr>
          <a:xfrm>
            <a:off x="8803086" y="17833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B7279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 Circuit</a:t>
            </a:r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6E876420-CB2A-E847-B8B2-034CB6650B67}"/>
              </a:ext>
            </a:extLst>
          </p:cNvPr>
          <p:cNvSpPr/>
          <p:nvPr/>
        </p:nvSpPr>
        <p:spPr>
          <a:xfrm>
            <a:off x="9552851" y="17833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Quantum Fourier Transform</a:t>
            </a:r>
          </a:p>
        </p:txBody>
      </p:sp>
      <p:sp>
        <p:nvSpPr>
          <p:cNvPr id="111" name="Freeform 110">
            <a:extLst>
              <a:ext uri="{FF2B5EF4-FFF2-40B4-BE49-F238E27FC236}">
                <a16:creationId xmlns:a16="http://schemas.microsoft.com/office/drawing/2014/main" id="{AD8A74DE-9D9D-FF4B-BB6D-A74E19DE16B7}"/>
              </a:ext>
            </a:extLst>
          </p:cNvPr>
          <p:cNvSpPr/>
          <p:nvPr/>
        </p:nvSpPr>
        <p:spPr>
          <a:xfrm>
            <a:off x="10302616" y="1783392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</a:t>
            </a:r>
          </a:p>
        </p:txBody>
      </p:sp>
      <p:sp>
        <p:nvSpPr>
          <p:cNvPr id="112" name="Freeform 111">
            <a:extLst>
              <a:ext uri="{FF2B5EF4-FFF2-40B4-BE49-F238E27FC236}">
                <a16:creationId xmlns:a16="http://schemas.microsoft.com/office/drawing/2014/main" id="{1CD6321C-EA9A-ED45-B5E9-0B9E5AA18074}"/>
              </a:ext>
            </a:extLst>
          </p:cNvPr>
          <p:cNvSpPr/>
          <p:nvPr/>
        </p:nvSpPr>
        <p:spPr>
          <a:xfrm>
            <a:off x="8053322" y="234443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8ABAA5AE-893F-5248-9E2F-4B8FA5FB9E2A}"/>
              </a:ext>
            </a:extLst>
          </p:cNvPr>
          <p:cNvSpPr/>
          <p:nvPr/>
        </p:nvSpPr>
        <p:spPr>
          <a:xfrm>
            <a:off x="8803086" y="234443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B7279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 Circuit</a:t>
            </a: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C0272F8E-4E3E-5D4D-9958-757BD82A743F}"/>
              </a:ext>
            </a:extLst>
          </p:cNvPr>
          <p:cNvSpPr/>
          <p:nvPr/>
        </p:nvSpPr>
        <p:spPr>
          <a:xfrm>
            <a:off x="9552851" y="234443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Quantum Fourier Transform</a:t>
            </a:r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85919D9A-0C58-114B-90DC-1920620F11DD}"/>
              </a:ext>
            </a:extLst>
          </p:cNvPr>
          <p:cNvSpPr/>
          <p:nvPr/>
        </p:nvSpPr>
        <p:spPr>
          <a:xfrm>
            <a:off x="10302616" y="234443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Approx.</a:t>
            </a:r>
            <a:b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</a:t>
            </a: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4A49B62E-E739-1248-A251-7943BCCD4F98}"/>
              </a:ext>
            </a:extLst>
          </p:cNvPr>
          <p:cNvSpPr/>
          <p:nvPr/>
        </p:nvSpPr>
        <p:spPr>
          <a:xfrm>
            <a:off x="9540636" y="2919417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19" name="Freeform 118">
            <a:extLst>
              <a:ext uri="{FF2B5EF4-FFF2-40B4-BE49-F238E27FC236}">
                <a16:creationId xmlns:a16="http://schemas.microsoft.com/office/drawing/2014/main" id="{0E1FE78D-7391-D746-9DB5-9BA3C52D9CD0}"/>
              </a:ext>
            </a:extLst>
          </p:cNvPr>
          <p:cNvSpPr/>
          <p:nvPr/>
        </p:nvSpPr>
        <p:spPr>
          <a:xfrm>
            <a:off x="10293790" y="2908600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Iterative</a:t>
            </a:r>
            <a:b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</a:b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</a:t>
            </a: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1DEAB246-96F3-6B43-BA77-9B28D6C4B250}"/>
              </a:ext>
            </a:extLst>
          </p:cNvPr>
          <p:cNvSpPr/>
          <p:nvPr/>
        </p:nvSpPr>
        <p:spPr>
          <a:xfrm>
            <a:off x="6541577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C90981F3-26AF-F247-BB5C-934E305F7E73}"/>
              </a:ext>
            </a:extLst>
          </p:cNvPr>
          <p:cNvSpPr/>
          <p:nvPr/>
        </p:nvSpPr>
        <p:spPr>
          <a:xfrm>
            <a:off x="8802007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Random Distribution</a:t>
            </a:r>
          </a:p>
        </p:txBody>
      </p:sp>
      <p:sp>
        <p:nvSpPr>
          <p:cNvPr id="126" name="Freeform 125">
            <a:extLst>
              <a:ext uri="{FF2B5EF4-FFF2-40B4-BE49-F238E27FC236}">
                <a16:creationId xmlns:a16="http://schemas.microsoft.com/office/drawing/2014/main" id="{3442B837-0983-6540-BAF8-90B5A9C318FE}"/>
              </a:ext>
            </a:extLst>
          </p:cNvPr>
          <p:cNvSpPr/>
          <p:nvPr/>
        </p:nvSpPr>
        <p:spPr>
          <a:xfrm>
            <a:off x="9551772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DF520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Uncertainty Problem</a:t>
            </a:r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4CDFCFE0-2CB0-AD4C-9DCA-1BC0BD3579C0}"/>
              </a:ext>
            </a:extLst>
          </p:cNvPr>
          <p:cNvSpPr/>
          <p:nvPr/>
        </p:nvSpPr>
        <p:spPr>
          <a:xfrm>
            <a:off x="10293790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Amplitude Estimation</a:t>
            </a:r>
          </a:p>
        </p:txBody>
      </p:sp>
      <p:sp>
        <p:nvSpPr>
          <p:cNvPr id="130" name="Freeform 129">
            <a:extLst>
              <a:ext uri="{FF2B5EF4-FFF2-40B4-BE49-F238E27FC236}">
                <a16:creationId xmlns:a16="http://schemas.microsoft.com/office/drawing/2014/main" id="{95B751B5-14C5-FD4A-A9EE-1160E939481A}"/>
              </a:ext>
            </a:extLst>
          </p:cNvPr>
          <p:cNvSpPr/>
          <p:nvPr/>
        </p:nvSpPr>
        <p:spPr>
          <a:xfrm>
            <a:off x="7297346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B7279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 Circuit</a:t>
            </a:r>
          </a:p>
        </p:txBody>
      </p:sp>
      <p:sp>
        <p:nvSpPr>
          <p:cNvPr id="131" name="Freeform 130">
            <a:extLst>
              <a:ext uri="{FF2B5EF4-FFF2-40B4-BE49-F238E27FC236}">
                <a16:creationId xmlns:a16="http://schemas.microsoft.com/office/drawing/2014/main" id="{405505E0-2BF3-2646-AC31-1F8F00AA0D16}"/>
              </a:ext>
            </a:extLst>
          </p:cNvPr>
          <p:cNvSpPr/>
          <p:nvPr/>
        </p:nvSpPr>
        <p:spPr>
          <a:xfrm>
            <a:off x="8047111" y="3470505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Quantum Fourier Transform</a:t>
            </a:r>
          </a:p>
        </p:txBody>
      </p:sp>
      <p:graphicFrame>
        <p:nvGraphicFramePr>
          <p:cNvPr id="132" name="Table 131">
            <a:extLst>
              <a:ext uri="{FF2B5EF4-FFF2-40B4-BE49-F238E27FC236}">
                <a16:creationId xmlns:a16="http://schemas.microsoft.com/office/drawing/2014/main" id="{D4A36962-F1C7-3F4B-8A3F-D821667EAA5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4032" y="4566614"/>
          <a:ext cx="2068284" cy="1517565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034142">
                  <a:extLst>
                    <a:ext uri="{9D8B030D-6E8A-4147-A177-3AD203B41FA5}">
                      <a16:colId xmlns:a16="http://schemas.microsoft.com/office/drawing/2014/main" val="2879007842"/>
                    </a:ext>
                  </a:extLst>
                </a:gridCol>
                <a:gridCol w="1034142">
                  <a:extLst>
                    <a:ext uri="{9D8B030D-6E8A-4147-A177-3AD203B41FA5}">
                      <a16:colId xmlns:a16="http://schemas.microsoft.com/office/drawing/2014/main" val="3624105972"/>
                    </a:ext>
                  </a:extLst>
                </a:gridCol>
              </a:tblGrid>
              <a:tr h="193797">
                <a:tc gridSpan="2"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Optimizers</a:t>
                      </a:r>
                    </a:p>
                  </a:txBody>
                  <a:tcPr marL="74989" marR="74989" marT="37495" marB="37495"/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4989" marR="74989" marT="37495" marB="37495"/>
                </a:tc>
                <a:extLst>
                  <a:ext uri="{0D108BD9-81ED-4DB2-BD59-A6C34878D82A}">
                    <a16:rowId xmlns:a16="http://schemas.microsoft.com/office/drawing/2014/main" val="822852293"/>
                  </a:ext>
                </a:extLst>
              </a:tr>
              <a:tr h="193797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Local</a:t>
                      </a:r>
                    </a:p>
                  </a:txBody>
                  <a:tcPr marL="74989" marR="74989" marT="37495" marB="3749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Global</a:t>
                      </a:r>
                    </a:p>
                  </a:txBody>
                  <a:tcPr marL="74989" marR="74989" marT="37495" marB="37495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452277"/>
                  </a:ext>
                </a:extLst>
              </a:tr>
              <a:tr h="1129971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Nelder</a:t>
                      </a: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-Mead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Powell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CG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TNC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SLSQP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COBYLA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SPSA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L-BFGS-B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P-BFGS</a:t>
                      </a:r>
                    </a:p>
                  </a:txBody>
                  <a:tcPr marL="74989" marR="74989" marT="37495" marB="3749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Direct-L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Direct-L-Rand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CRS2-LM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ISRES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ESCH</a:t>
                      </a:r>
                    </a:p>
                  </a:txBody>
                  <a:tcPr marL="74989" marR="74989" marT="37495" marB="3749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436079"/>
                  </a:ext>
                </a:extLst>
              </a:tr>
            </a:tbl>
          </a:graphicData>
        </a:graphic>
      </p:graphicFrame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66F6FA38-20E7-D247-AD5C-A129FE1E1A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41538" y="4571016"/>
          <a:ext cx="1049685" cy="7543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049685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157039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Variational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RyRz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Ry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SwapRz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UCCSD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4" name="Table 133">
            <a:extLst>
              <a:ext uri="{FF2B5EF4-FFF2-40B4-BE49-F238E27FC236}">
                <a16:creationId xmlns:a16="http://schemas.microsoft.com/office/drawing/2014/main" id="{8D7770FB-5329-8247-834E-72B0B5B2BE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5724" y="5875448"/>
          <a:ext cx="1774764" cy="5257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>
                      <a:alpha val="99000"/>
                    </a:schemeClr>
                  </a:outerShdw>
                </a:effectLst>
                <a:tableStyleId>{5C22544A-7EE6-4342-B048-85BDC9FD1C3A}</a:tableStyleId>
              </a:tblPr>
              <a:tblGrid>
                <a:gridCol w="1774764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157039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QFTs/IQFTs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Standard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Approximate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B29D660E-5DE9-A340-8DB3-D68FE9C9501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35440" y="5442183"/>
          <a:ext cx="1049685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049685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141961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Initial 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Zero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HartreeFock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Custom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6" name="Table 135">
            <a:extLst>
              <a:ext uri="{FF2B5EF4-FFF2-40B4-BE49-F238E27FC236}">
                <a16:creationId xmlns:a16="http://schemas.microsoft.com/office/drawing/2014/main" id="{28F97767-3979-6D42-AB93-88D5960C22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99728" y="5338125"/>
          <a:ext cx="1572171" cy="5257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572171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Oracles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Logic Expression Oracle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Truth Table Oracle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D56300C0-D73F-2B47-9385-8D464BECD8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30445" y="4576021"/>
          <a:ext cx="1436057" cy="7543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436057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Feature 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Pauli Expansion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Pauli Z Expansion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First Order Expansion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Second Order Expansion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8" name="Table 137">
            <a:extLst>
              <a:ext uri="{FF2B5EF4-FFF2-40B4-BE49-F238E27FC236}">
                <a16:creationId xmlns:a16="http://schemas.microsoft.com/office/drawing/2014/main" id="{2992650D-79FD-FE44-8BEF-B81AD6B44A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36002" y="5442183"/>
          <a:ext cx="1436057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436057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Multiclass Extensions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All Pairs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One Against All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Error-correcting Code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39" name="Table 138">
            <a:extLst>
              <a:ext uri="{FF2B5EF4-FFF2-40B4-BE49-F238E27FC236}">
                <a16:creationId xmlns:a16="http://schemas.microsoft.com/office/drawing/2014/main" id="{431B677B-FE7C-9340-8E47-D2D6546230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85496" y="4580411"/>
          <a:ext cx="1587324" cy="6400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587324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Uncertainty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FixedIncomeExpectedValue</a:t>
                      </a: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,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EuropeanCallExpectedValue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EuropeanCallDelta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rgbClr val="DF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330548C5-8E4D-2E47-BEDA-B3F036065F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5724" y="4576021"/>
          <a:ext cx="1774765" cy="12115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774765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Random Distributions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BernoulliDistribution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LogNormalDistribution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MultivariateDistribution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MultivariateNormalDistribution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MultivariateUniformDistribution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NormalDistribution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UniformDistribution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UnivariateDistribution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41" name="Table 140">
            <a:extLst>
              <a:ext uri="{FF2B5EF4-FFF2-40B4-BE49-F238E27FC236}">
                <a16:creationId xmlns:a16="http://schemas.microsoft.com/office/drawing/2014/main" id="{3F136644-8153-184C-BCF7-B7ADA23DEC9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0045" y="4576021"/>
          <a:ext cx="1774765" cy="17830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774765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Algorithms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Variational Quantum </a:t>
                      </a: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Eigensolver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K Eigenvalue Decomposition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QAOA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Grover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Deutsch-</a:t>
                      </a: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Josza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Bernstein-</a:t>
                      </a:r>
                      <a:r>
                        <a:rPr lang="en-US" sz="750" dirty="0" err="1">
                          <a:solidFill>
                            <a:schemeClr val="bg2"/>
                          </a:solidFill>
                        </a:rPr>
                        <a:t>Vazirani</a:t>
                      </a:r>
                      <a:endParaRPr lang="en-US" sz="750" dirty="0">
                        <a:solidFill>
                          <a:schemeClr val="bg2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Simon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SVM Q Kernel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SVM Variational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Phase Estimation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Approximate Phase Estimation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Iterative Phase Estimation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Amplitude Estimation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42" name="Table 141">
            <a:extLst>
              <a:ext uri="{FF2B5EF4-FFF2-40B4-BE49-F238E27FC236}">
                <a16:creationId xmlns:a16="http://schemas.microsoft.com/office/drawing/2014/main" id="{A77F940D-C380-914D-94E8-5E98E695E4C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582588" y="5428384"/>
          <a:ext cx="1400385" cy="8686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1400385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Chemistry Drivers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/>
                        <a:t>Gaussian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/>
                        <a:t>PSI4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/>
                        <a:t>PySCF</a:t>
                      </a:r>
                      <a:endParaRPr lang="en-US" sz="75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/>
                        <a:t>PyQuante</a:t>
                      </a:r>
                      <a:endParaRPr lang="en-US" sz="75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/>
                        <a:t>HDF5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143" name="Table 142">
            <a:extLst>
              <a:ext uri="{FF2B5EF4-FFF2-40B4-BE49-F238E27FC236}">
                <a16:creationId xmlns:a16="http://schemas.microsoft.com/office/drawing/2014/main" id="{16059ECA-A2BE-3244-9FE9-A95F275D473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577827" y="4583745"/>
          <a:ext cx="1430860" cy="7543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>
                      <a:alpha val="99000"/>
                    </a:schemeClr>
                  </a:outerShdw>
                </a:effectLst>
                <a:tableStyleId>{5C22544A-7EE6-4342-B048-85BDC9FD1C3A}</a:tableStyleId>
              </a:tblPr>
              <a:tblGrid>
                <a:gridCol w="1430860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157039">
                <a:tc>
                  <a:txBody>
                    <a:bodyPr/>
                    <a:lstStyle/>
                    <a:p>
                      <a:pPr algn="ctr"/>
                      <a:r>
                        <a:rPr lang="en-US" sz="750" dirty="0"/>
                        <a:t>Qubit Mappings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/>
                        <a:t>Jordan-Wigner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/>
                        <a:t>Parity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/>
                        <a:t>Braviy-Kitaev</a:t>
                      </a:r>
                      <a:endParaRPr lang="en-US" sz="75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 err="1"/>
                        <a:t>Bravyi-Kitaev</a:t>
                      </a:r>
                      <a:r>
                        <a:rPr lang="en-US" sz="750" dirty="0"/>
                        <a:t> Super 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sp>
        <p:nvSpPr>
          <p:cNvPr id="59" name="Freeform 58">
            <a:extLst>
              <a:ext uri="{FF2B5EF4-FFF2-40B4-BE49-F238E27FC236}">
                <a16:creationId xmlns:a16="http://schemas.microsoft.com/office/drawing/2014/main" id="{360AC0BC-DDCC-E04B-BC2F-B6A535DD0F3D}"/>
              </a:ext>
            </a:extLst>
          </p:cNvPr>
          <p:cNvSpPr/>
          <p:nvPr/>
        </p:nvSpPr>
        <p:spPr>
          <a:xfrm>
            <a:off x="6532246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0 w 937206"/>
              <a:gd name="connsiteY5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2672" tIns="21336" rIns="104388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Initial</a:t>
            </a: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State</a:t>
            </a:r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71E325ED-2C8D-1D4B-94A6-ED7BC0007CCE}"/>
              </a:ext>
            </a:extLst>
          </p:cNvPr>
          <p:cNvSpPr/>
          <p:nvPr/>
        </p:nvSpPr>
        <p:spPr>
          <a:xfrm>
            <a:off x="8792676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Reciprocals</a:t>
            </a: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A26BC8A8-9B31-604B-862D-CC6CA8C51722}"/>
              </a:ext>
            </a:extLst>
          </p:cNvPr>
          <p:cNvSpPr/>
          <p:nvPr/>
        </p:nvSpPr>
        <p:spPr>
          <a:xfrm>
            <a:off x="9542441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Eigenvalues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177661F2-BBAC-2246-AD27-0DE8BF9DD127}"/>
              </a:ext>
            </a:extLst>
          </p:cNvPr>
          <p:cNvSpPr/>
          <p:nvPr/>
        </p:nvSpPr>
        <p:spPr>
          <a:xfrm>
            <a:off x="10284459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0000"/>
              <a:lumOff val="10000"/>
            </a:schemeClr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HHL</a:t>
            </a:r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095DEF92-292C-4A41-9CEC-4AC9C56D7845}"/>
              </a:ext>
            </a:extLst>
          </p:cNvPr>
          <p:cNvSpPr/>
          <p:nvPr/>
        </p:nvSpPr>
        <p:spPr>
          <a:xfrm>
            <a:off x="7288015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rgbClr val="FB7279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Phase Estimation Circuit</a:t>
            </a:r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F78A628C-5F86-AD4D-B964-0EDB6D402C81}"/>
              </a:ext>
            </a:extLst>
          </p:cNvPr>
          <p:cNvSpPr/>
          <p:nvPr/>
        </p:nvSpPr>
        <p:spPr>
          <a:xfrm>
            <a:off x="8037780" y="4026678"/>
            <a:ext cx="937206" cy="374882"/>
          </a:xfrm>
          <a:custGeom>
            <a:avLst/>
            <a:gdLst>
              <a:gd name="connsiteX0" fmla="*/ 0 w 937206"/>
              <a:gd name="connsiteY0" fmla="*/ 0 h 374882"/>
              <a:gd name="connsiteX1" fmla="*/ 749765 w 937206"/>
              <a:gd name="connsiteY1" fmla="*/ 0 h 374882"/>
              <a:gd name="connsiteX2" fmla="*/ 937206 w 937206"/>
              <a:gd name="connsiteY2" fmla="*/ 187441 h 374882"/>
              <a:gd name="connsiteX3" fmla="*/ 749765 w 937206"/>
              <a:gd name="connsiteY3" fmla="*/ 374882 h 374882"/>
              <a:gd name="connsiteX4" fmla="*/ 0 w 937206"/>
              <a:gd name="connsiteY4" fmla="*/ 374882 h 374882"/>
              <a:gd name="connsiteX5" fmla="*/ 187441 w 937206"/>
              <a:gd name="connsiteY5" fmla="*/ 187441 h 374882"/>
              <a:gd name="connsiteX6" fmla="*/ 0 w 937206"/>
              <a:gd name="connsiteY6" fmla="*/ 0 h 374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206" h="374882">
                <a:moveTo>
                  <a:pt x="0" y="0"/>
                </a:moveTo>
                <a:lnTo>
                  <a:pt x="749765" y="0"/>
                </a:lnTo>
                <a:lnTo>
                  <a:pt x="937206" y="187441"/>
                </a:lnTo>
                <a:lnTo>
                  <a:pt x="749765" y="374882"/>
                </a:lnTo>
                <a:lnTo>
                  <a:pt x="0" y="374882"/>
                </a:lnTo>
                <a:lnTo>
                  <a:pt x="187441" y="187441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rgbClr val="0070C0"/>
            </a:solidFill>
          </a:ln>
          <a:effectLst>
            <a:outerShdw blurRad="254000" dist="38100" dir="2700000" sx="101000" sy="101000" algn="tl" rotWithShape="0">
              <a:schemeClr val="bg2">
                <a:alpha val="99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445" tIns="21336" rIns="198109" bIns="21336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Quantum Fourier Transform</a:t>
            </a:r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0944AACD-D4B6-0945-9CF6-76E9A6EE9C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99728" y="5974402"/>
          <a:ext cx="1572170" cy="418033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>
                      <a:alpha val="99000"/>
                    </a:schemeClr>
                  </a:outerShdw>
                </a:effectLst>
                <a:tableStyleId>{5C22544A-7EE6-4342-B048-85BDC9FD1C3A}</a:tableStyleId>
              </a:tblPr>
              <a:tblGrid>
                <a:gridCol w="1572170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157039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Eigenvalues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Eigenvalues for QPE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72CDB2DC-0FC3-9E40-95F2-372A1CA89B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43238" y="6192613"/>
          <a:ext cx="2068284" cy="525780"/>
        </p:xfrm>
        <a:graphic>
          <a:graphicData uri="http://schemas.openxmlformats.org/drawingml/2006/table">
            <a:tbl>
              <a:tblPr firstRow="1" bandRow="1">
                <a:effectLst>
                  <a:outerShdw blurRad="254000" dist="38100" dir="2700000" sx="101000" sy="101000" algn="tl" rotWithShape="0">
                    <a:schemeClr val="bg2"/>
                  </a:outerShdw>
                </a:effectLst>
                <a:tableStyleId>{5C22544A-7EE6-4342-B048-85BDC9FD1C3A}</a:tableStyleId>
              </a:tblPr>
              <a:tblGrid>
                <a:gridCol w="2068284">
                  <a:extLst>
                    <a:ext uri="{9D8B030D-6E8A-4147-A177-3AD203B41FA5}">
                      <a16:colId xmlns:a16="http://schemas.microsoft.com/office/drawing/2014/main" val="28191531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Reciprocals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703127"/>
                  </a:ext>
                </a:extLst>
              </a:tr>
              <a:tr h="21229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Long Division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750" dirty="0">
                          <a:solidFill>
                            <a:schemeClr val="bg2"/>
                          </a:solidFill>
                        </a:rPr>
                        <a:t>Lookup Rotation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15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4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"/>
                            </p:stCondLst>
                            <p:childTnLst>
                              <p:par>
                                <p:cTn id="42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"/>
                            </p:stCondLst>
                            <p:childTnLst>
                              <p:par>
                                <p:cTn id="46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"/>
                            </p:stCondLst>
                            <p:childTnLst>
                              <p:par>
                                <p:cTn id="5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"/>
                            </p:stCondLst>
                            <p:childTnLst>
                              <p:par>
                                <p:cTn id="5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"/>
                            </p:stCondLst>
                            <p:childTnLst>
                              <p:par>
                                <p:cTn id="63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"/>
                            </p:stCondLst>
                            <p:childTnLst>
                              <p:par>
                                <p:cTn id="67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"/>
                            </p:stCondLst>
                            <p:childTnLst>
                              <p:par>
                                <p:cTn id="75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00"/>
                            </p:stCondLst>
                            <p:childTnLst>
                              <p:par>
                                <p:cTn id="7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"/>
                            </p:stCondLst>
                            <p:childTnLst>
                              <p:par>
                                <p:cTn id="88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"/>
                            </p:stCondLst>
                            <p:childTnLst>
                              <p:par>
                                <p:cTn id="92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"/>
                            </p:stCondLst>
                            <p:childTnLst>
                              <p:par>
                                <p:cTn id="96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"/>
                            </p:stCondLst>
                            <p:childTnLst>
                              <p:par>
                                <p:cTn id="10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"/>
                            </p:stCondLst>
                            <p:childTnLst>
                              <p:par>
                                <p:cTn id="113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"/>
                            </p:stCondLst>
                            <p:childTnLst>
                              <p:par>
                                <p:cTn id="117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"/>
                            </p:stCondLst>
                            <p:childTnLst>
                              <p:par>
                                <p:cTn id="126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2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"/>
                            </p:stCondLst>
                            <p:childTnLst>
                              <p:par>
                                <p:cTn id="13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"/>
                            </p:stCondLst>
                            <p:childTnLst>
                              <p:par>
                                <p:cTn id="134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"/>
                            </p:stCondLst>
                            <p:childTnLst>
                              <p:par>
                                <p:cTn id="138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00"/>
                            </p:stCondLst>
                            <p:childTnLst>
                              <p:par>
                                <p:cTn id="146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00"/>
                            </p:stCondLst>
                            <p:childTnLst>
                              <p:par>
                                <p:cTn id="15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"/>
                            </p:stCondLst>
                            <p:childTnLst>
                              <p:par>
                                <p:cTn id="15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"/>
                            </p:stCondLst>
                            <p:childTnLst>
                              <p:par>
                                <p:cTn id="168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00"/>
                            </p:stCondLst>
                            <p:childTnLst>
                              <p:par>
                                <p:cTn id="172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600"/>
                            </p:stCondLst>
                            <p:childTnLst>
                              <p:par>
                                <p:cTn id="176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800"/>
                            </p:stCondLst>
                            <p:childTnLst>
                              <p:par>
                                <p:cTn id="180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6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1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0"/>
                            </p:stCondLst>
                            <p:childTnLst>
                              <p:par>
                                <p:cTn id="1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400"/>
                            </p:stCondLst>
                            <p:childTnLst>
                              <p:par>
                                <p:cTn id="1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00"/>
                            </p:stCondLst>
                            <p:childTnLst>
                              <p:par>
                                <p:cTn id="2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3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800"/>
                            </p:stCondLst>
                            <p:childTnLst>
                              <p:par>
                                <p:cTn id="2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7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1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5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8" dur="25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4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7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3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6" dur="25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9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 tmFilter="0, 0; .2, .5; .8, .5; 1, 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2" dur="250" autoRev="1" fill="hold"/>
                                        <p:tgtEl>
                                          <p:spTgt spid="1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5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4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3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00"/>
                            </p:stCondLst>
                            <p:childTnLst>
                              <p:par>
                                <p:cTn id="2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2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8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0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6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 tmFilter="0, 0; .2, .5; .8, .5; 1, 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9" dur="250" autoRev="1" fill="hold"/>
                                        <p:tgtEl>
                                          <p:spTgt spid="1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2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5" dur="25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8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500"/>
                            </p:stCondLst>
                            <p:childTnLst>
                              <p:par>
                                <p:cTn id="3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 tmFilter="0, 0; .2, .5; .8, .5; 1, 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0" dur="250" autoRev="1" fill="hold"/>
                                        <p:tgtEl>
                                          <p:spTgt spid="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3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5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6" dur="25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9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500"/>
                            </p:stCondLst>
                            <p:childTnLst>
                              <p:par>
                                <p:cTn id="3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8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500"/>
                            </p:stCondLst>
                            <p:childTnLst>
                              <p:par>
                                <p:cTn id="3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0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3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0"/>
                            </p:stCondLst>
                            <p:childTnLst>
                              <p:par>
                                <p:cTn id="3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2" dur="25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5" dur="25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 tmFilter="0, 0; .2, .5; .8, .5; 1, 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8" dur="250" autoRev="1" fill="hold"/>
                                        <p:tgtEl>
                                          <p:spTgt spid="1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1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00"/>
                            </p:stCondLst>
                            <p:childTnLst>
                              <p:par>
                                <p:cTn id="3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0" dur="2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3" dur="2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6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9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0" fill="hold">
                      <p:stCondLst>
                        <p:cond delay="indefinite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3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4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500"/>
                            </p:stCondLst>
                            <p:childTnLst>
                              <p:par>
                                <p:cTn id="40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3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500"/>
                            </p:stCondLst>
                            <p:childTnLst>
                              <p:par>
                                <p:cTn id="4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1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2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500"/>
                            </p:stCondLst>
                            <p:childTnLst>
                              <p:par>
                                <p:cTn id="4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0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1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500"/>
                            </p:stCondLst>
                            <p:childTnLst>
                              <p:par>
                                <p:cTn id="4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21" grpId="0" animBg="1"/>
      <p:bldP spid="21" grpId="1" animBg="1"/>
      <p:bldP spid="80" grpId="0" animBg="1"/>
      <p:bldP spid="80" grpId="1" animBg="1"/>
      <p:bldP spid="81" grpId="0" animBg="1"/>
      <p:bldP spid="81" grpId="1" animBg="1"/>
      <p:bldP spid="20" grpId="0" animBg="1"/>
      <p:bldP spid="20" grpId="1" animBg="1"/>
      <p:bldP spid="92" grpId="0" animBg="1"/>
      <p:bldP spid="92" grpId="1" animBg="1"/>
      <p:bldP spid="22" grpId="0" animBg="1"/>
      <p:bldP spid="22" grpId="1" animBg="1"/>
      <p:bldP spid="23" grpId="0" animBg="1"/>
      <p:bldP spid="23" grpId="1" animBg="1"/>
      <p:bldP spid="93" grpId="0" animBg="1"/>
      <p:bldP spid="93" grpId="1" animBg="1"/>
      <p:bldP spid="94" grpId="0" animBg="1"/>
      <p:bldP spid="94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9" grpId="0" animBg="1"/>
      <p:bldP spid="119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D413A-14AC-CD45-BA7E-E3CBBBB4F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</p:spPr>
        <p:txBody>
          <a:bodyPr/>
          <a:lstStyle/>
          <a:p>
            <a:r>
              <a:rPr lang="en-US" sz="4000" b="1" dirty="0">
                <a:solidFill>
                  <a:schemeClr val="accent1"/>
                </a:solidFill>
              </a:rPr>
              <a:t>How to Get the Code and Contribute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ACF55-21D5-A948-917E-BC0448ECC9DD}"/>
              </a:ext>
            </a:extLst>
          </p:cNvPr>
          <p:cNvSpPr txBox="1"/>
          <p:nvPr/>
        </p:nvSpPr>
        <p:spPr>
          <a:xfrm>
            <a:off x="457275" y="1029312"/>
            <a:ext cx="1159965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https://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github.com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-aqua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pip install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 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clone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)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Algorithms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AI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Finance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ndale Mono" panose="020B05090000000000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https://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github.com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-chemistry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pip install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 or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clone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Chemistry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https://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github.com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-tutorials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clone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Algorithms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AI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Chemistry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Optimization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Finance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C110E-7FC7-0847-AC62-8F62282A1B4F}"/>
              </a:ext>
            </a:extLst>
          </p:cNvPr>
          <p:cNvSpPr txBox="1"/>
          <p:nvPr/>
        </p:nvSpPr>
        <p:spPr>
          <a:xfrm>
            <a:off x="7896813" y="5828688"/>
            <a:ext cx="3724096" cy="40011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https://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qiskit.org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9A6FF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/aqua</a:t>
            </a:r>
          </a:p>
        </p:txBody>
      </p:sp>
    </p:spTree>
    <p:extLst>
      <p:ext uri="{BB962C8B-B14F-4D97-AF65-F5344CB8AC3E}">
        <p14:creationId xmlns:p14="http://schemas.microsoft.com/office/powerpoint/2010/main" val="32004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9DB789-76EF-684C-AE9A-2FED61DFB53A}"/>
              </a:ext>
            </a:extLst>
          </p:cNvPr>
          <p:cNvSpPr/>
          <p:nvPr/>
        </p:nvSpPr>
        <p:spPr>
          <a:xfrm>
            <a:off x="326965" y="2410766"/>
            <a:ext cx="2324552" cy="922839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/>
            <a:endParaRPr lang="en-US" sz="1600" b="1" dirty="0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0FF4AA-5B3E-E246-A9D9-F67971D4F940}"/>
              </a:ext>
            </a:extLst>
          </p:cNvPr>
          <p:cNvSpPr/>
          <p:nvPr/>
        </p:nvSpPr>
        <p:spPr>
          <a:xfrm>
            <a:off x="326965" y="1341757"/>
            <a:ext cx="2324552" cy="977975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/>
            <a:endParaRPr lang="en-US" sz="1600" b="1" dirty="0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1C64C64-B736-2845-A171-01547060E7AF}"/>
              </a:ext>
            </a:extLst>
          </p:cNvPr>
          <p:cNvSpPr/>
          <p:nvPr/>
        </p:nvSpPr>
        <p:spPr>
          <a:xfrm flipV="1">
            <a:off x="326965" y="6392756"/>
            <a:ext cx="2324552" cy="3338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/>
              </a:gs>
              <a:gs pos="65000">
                <a:schemeClr val="accent1">
                  <a:lumMod val="0"/>
                  <a:lumOff val="100000"/>
                </a:schemeClr>
              </a:gs>
              <a:gs pos="100000">
                <a:schemeClr val="bg1"/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51" dirty="0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5A090841-30AC-864B-A080-6C2C50801D8E}"/>
              </a:ext>
            </a:extLst>
          </p:cNvPr>
          <p:cNvSpPr/>
          <p:nvPr/>
        </p:nvSpPr>
        <p:spPr>
          <a:xfrm>
            <a:off x="326965" y="6393008"/>
            <a:ext cx="2324552" cy="320293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1">
                <a:shade val="50000"/>
              </a:schemeClr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defTabSz="914377"/>
            <a:endParaRPr lang="en-US" sz="1200" b="1" dirty="0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9ECF62-D0B1-D64A-BF3C-BF9FEA2DAEB0}"/>
              </a:ext>
            </a:extLst>
          </p:cNvPr>
          <p:cNvSpPr/>
          <p:nvPr/>
        </p:nvSpPr>
        <p:spPr>
          <a:xfrm>
            <a:off x="326965" y="3412015"/>
            <a:ext cx="2324552" cy="2482624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/>
            <a:r>
              <a:rPr lang="en-US" sz="1600" b="1" dirty="0">
                <a:solidFill>
                  <a:srgbClr val="000E5E"/>
                </a:solidFill>
                <a:latin typeface="IBM Plex Sans"/>
              </a:rPr>
              <a:t>   Qiskit Aqua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6A5DEA-A067-B44E-BC4F-69FBB18744F7}"/>
              </a:ext>
            </a:extLst>
          </p:cNvPr>
          <p:cNvSpPr/>
          <p:nvPr/>
        </p:nvSpPr>
        <p:spPr>
          <a:xfrm>
            <a:off x="400472" y="715705"/>
            <a:ext cx="2177539" cy="53355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1600" b="1" dirty="0">
                <a:solidFill>
                  <a:srgbClr val="000000"/>
                </a:solidFill>
                <a:latin typeface="IBM Plex Sans"/>
              </a:rPr>
              <a:t>Chemistry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873CEC-84E3-E946-935B-5395744A27FB}"/>
              </a:ext>
            </a:extLst>
          </p:cNvPr>
          <p:cNvSpPr txBox="1"/>
          <p:nvPr/>
        </p:nvSpPr>
        <p:spPr>
          <a:xfrm>
            <a:off x="364109" y="6449627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srgbClr val="000E5E"/>
                </a:solidFill>
                <a:latin typeface="IBM Plex Sans"/>
              </a:rPr>
              <a:t>Hardware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318709-6569-8744-A46D-04CB480C7384}"/>
              </a:ext>
            </a:extLst>
          </p:cNvPr>
          <p:cNvSpPr/>
          <p:nvPr/>
        </p:nvSpPr>
        <p:spPr>
          <a:xfrm>
            <a:off x="399733" y="2750977"/>
            <a:ext cx="2177539" cy="4242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3034" indent="-173034" defTabSz="914377">
              <a:buFont typeface="+mj-lt"/>
              <a:buAutoNum type="arabicPeriod"/>
            </a:pPr>
            <a:r>
              <a:rPr lang="en-US" sz="1051" dirty="0">
                <a:solidFill>
                  <a:srgbClr val="000000"/>
                </a:solidFill>
                <a:latin typeface="IBM Plex Sans"/>
              </a:rPr>
              <a:t>Fermionic Hamiltonian</a:t>
            </a:r>
          </a:p>
          <a:p>
            <a:pPr marL="173034" indent="-173034" defTabSz="914377">
              <a:buFont typeface="+mj-lt"/>
              <a:buAutoNum type="arabicPeriod"/>
            </a:pPr>
            <a:r>
              <a:rPr lang="en-US" sz="1051" dirty="0">
                <a:solidFill>
                  <a:srgbClr val="000000"/>
                </a:solidFill>
                <a:latin typeface="IBM Plex Sans"/>
              </a:rPr>
              <a:t>Qubit Hamiltonian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7B92DA-73A4-D249-AAB4-7500A27C177A}"/>
              </a:ext>
            </a:extLst>
          </p:cNvPr>
          <p:cNvSpPr/>
          <p:nvPr/>
        </p:nvSpPr>
        <p:spPr>
          <a:xfrm>
            <a:off x="399733" y="3757543"/>
            <a:ext cx="2177539" cy="2072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VQE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QAOA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Dynamics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QPE/IQPE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Amplitude Estimation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Grover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SVM Q Kernel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SVM Variational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Simon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Deutsch-</a:t>
            </a:r>
            <a:r>
              <a:rPr lang="en-US" sz="1051" b="1" dirty="0" err="1">
                <a:solidFill>
                  <a:schemeClr val="tx1"/>
                </a:solidFill>
              </a:rPr>
              <a:t>Josza</a:t>
            </a:r>
            <a:endParaRPr lang="en-US" sz="1051" b="1" dirty="0">
              <a:solidFill>
                <a:schemeClr val="tx1"/>
              </a:solidFill>
            </a:endParaRP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</a:rPr>
              <a:t>Bernstein-</a:t>
            </a:r>
            <a:r>
              <a:rPr lang="en-US" sz="1051" b="1" dirty="0" err="1">
                <a:solidFill>
                  <a:schemeClr val="tx1"/>
                </a:solidFill>
              </a:rPr>
              <a:t>Varizani</a:t>
            </a:r>
            <a:endParaRPr lang="en-US" sz="1051" b="1" dirty="0">
              <a:solidFill>
                <a:schemeClr val="tx1"/>
              </a:solidFill>
            </a:endParaRP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b="1" dirty="0">
                <a:solidFill>
                  <a:schemeClr val="tx1"/>
                </a:solidFill>
                <a:latin typeface="IBM Plex Sans"/>
              </a:rPr>
              <a:t>HHL</a:t>
            </a:r>
            <a:endParaRPr lang="en-US" sz="1051" b="1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754E6F-F5CF-0A47-820C-BB27794C8962}"/>
              </a:ext>
            </a:extLst>
          </p:cNvPr>
          <p:cNvSpPr txBox="1"/>
          <p:nvPr/>
        </p:nvSpPr>
        <p:spPr>
          <a:xfrm>
            <a:off x="1783523" y="6371255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200" b="1" dirty="0">
                <a:solidFill>
                  <a:srgbClr val="FFFFFF"/>
                </a:solidFill>
                <a:latin typeface="IBM Plex Sans"/>
              </a:rPr>
              <a:t>Simulator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6604F2A-F1CD-214A-8DE8-720304598CEB}"/>
              </a:ext>
            </a:extLst>
          </p:cNvPr>
          <p:cNvCxnSpPr>
            <a:cxnSpLocks/>
          </p:cNvCxnSpPr>
          <p:nvPr/>
        </p:nvCxnSpPr>
        <p:spPr>
          <a:xfrm flipV="1">
            <a:off x="0" y="3316757"/>
            <a:ext cx="12192000" cy="3532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7926580-28C0-074F-A279-7B12130B99A2}"/>
              </a:ext>
            </a:extLst>
          </p:cNvPr>
          <p:cNvSpPr txBox="1"/>
          <p:nvPr/>
        </p:nvSpPr>
        <p:spPr>
          <a:xfrm rot="16200000">
            <a:off x="-1053472" y="1874852"/>
            <a:ext cx="237757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351" b="1" dirty="0">
                <a:solidFill>
                  <a:srgbClr val="FFFF00"/>
                </a:solidFill>
                <a:latin typeface="IBM Plex Sans"/>
              </a:rPr>
              <a:t>Quantum Input Generation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3252C06-AD8E-064B-963B-3CEBF100153E}"/>
              </a:ext>
            </a:extLst>
          </p:cNvPr>
          <p:cNvSpPr txBox="1"/>
          <p:nvPr/>
        </p:nvSpPr>
        <p:spPr>
          <a:xfrm rot="16200000">
            <a:off x="-879546" y="4925116"/>
            <a:ext cx="2029723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1351" b="1" dirty="0">
                <a:solidFill>
                  <a:srgbClr val="FFFF00"/>
                </a:solidFill>
                <a:latin typeface="IBM Plex Sans"/>
              </a:rPr>
              <a:t>Quantum Computation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57BD675-3D99-D841-AB00-2A1F10BEC4BB}"/>
              </a:ext>
            </a:extLst>
          </p:cNvPr>
          <p:cNvCxnSpPr>
            <a:cxnSpLocks/>
          </p:cNvCxnSpPr>
          <p:nvPr/>
        </p:nvCxnSpPr>
        <p:spPr>
          <a:xfrm flipV="1">
            <a:off x="5396612" y="685183"/>
            <a:ext cx="0" cy="6172819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F8121D0-6FF6-BE4F-8937-73477CABC956}"/>
              </a:ext>
            </a:extLst>
          </p:cNvPr>
          <p:cNvSpPr txBox="1"/>
          <p:nvPr/>
        </p:nvSpPr>
        <p:spPr>
          <a:xfrm>
            <a:off x="6611559" y="2318749"/>
            <a:ext cx="148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Qubit Operator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E00B20-9928-3145-B65E-42CD9E991362}"/>
              </a:ext>
            </a:extLst>
          </p:cNvPr>
          <p:cNvSpPr/>
          <p:nvPr/>
        </p:nvSpPr>
        <p:spPr>
          <a:xfrm>
            <a:off x="5527227" y="587492"/>
            <a:ext cx="1430387" cy="70788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defTabSz="914377"/>
            <a:r>
              <a:rPr lang="nb-NO" sz="800" b="1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h2 </a:t>
            </a:r>
            <a:r>
              <a:rPr lang="nb-NO" sz="800" b="1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molecule</a:t>
            </a:r>
            <a:endParaRPr lang="nb-NO" sz="800" b="1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914377"/>
            <a:endParaRPr lang="nb-NO" sz="800" b="1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</a:endParaRPr>
          </a:p>
          <a:p>
            <a:pPr defTabSz="914377"/>
            <a:r>
              <a:rPr lang="nb-NO" sz="800" b="1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0 1</a:t>
            </a:r>
          </a:p>
          <a:p>
            <a:pPr defTabSz="914377"/>
            <a:r>
              <a:rPr lang="nb-NO" sz="800" b="1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H   0.0  0.0    0.0</a:t>
            </a:r>
          </a:p>
          <a:p>
            <a:pPr defTabSz="914377"/>
            <a:r>
              <a:rPr lang="nb-NO" sz="800" b="1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rPr>
              <a:t>H   0.0  0.0    0.2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6EC488-1B1D-0443-A894-8441A94338F5}"/>
              </a:ext>
            </a:extLst>
          </p:cNvPr>
          <p:cNvSpPr/>
          <p:nvPr/>
        </p:nvSpPr>
        <p:spPr>
          <a:xfrm>
            <a:off x="9551500" y="2414540"/>
            <a:ext cx="2581931" cy="84638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&amp;HAMILTONIAN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TYPE=FULL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TRANSFORMATION_TO_SPIN=PARITY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&amp;END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&amp;QUANTUM_METHOD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NAME_Q_METHOD=VQE</a:t>
            </a:r>
          </a:p>
          <a:p>
            <a:pPr defTabSz="914377"/>
            <a:r>
              <a:rPr lang="en-US" sz="700" b="1" dirty="0">
                <a:solidFill>
                  <a:srgbClr val="FFFFFF"/>
                </a:solidFill>
                <a:latin typeface="Courier New" panose="02070309020205020404" pitchFamily="49" charset="0"/>
                <a:ea typeface="Courier" charset="0"/>
                <a:cs typeface="Courier New" panose="02070309020205020404" pitchFamily="49" charset="0"/>
              </a:rPr>
              <a:t>&amp;END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9B3041-34F6-0B4E-8F34-846A15454B85}"/>
              </a:ext>
            </a:extLst>
          </p:cNvPr>
          <p:cNvSpPr txBox="1"/>
          <p:nvPr/>
        </p:nvSpPr>
        <p:spPr>
          <a:xfrm>
            <a:off x="5324460" y="44722"/>
            <a:ext cx="1663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Chemical Configuration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66E52F-D7BB-B844-974B-E95CEF8C8382}"/>
              </a:ext>
            </a:extLst>
          </p:cNvPr>
          <p:cNvSpPr txBox="1"/>
          <p:nvPr/>
        </p:nvSpPr>
        <p:spPr>
          <a:xfrm>
            <a:off x="10475098" y="2775210"/>
            <a:ext cx="1729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FF"/>
                </a:solidFill>
                <a:latin typeface="IBM Plex Sans"/>
                <a:ea typeface="Courier New" charset="0"/>
                <a:cs typeface="Courier New" charset="0"/>
              </a:rPr>
              <a:t>Quantum Configuration</a:t>
            </a:r>
            <a:endParaRPr lang="en-US" sz="1200" dirty="0">
              <a:solidFill>
                <a:srgbClr val="FFFFFF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B60475C-51CE-4948-85F5-567B29DDEB56}"/>
              </a:ext>
            </a:extLst>
          </p:cNvPr>
          <p:cNvGrpSpPr/>
          <p:nvPr/>
        </p:nvGrpSpPr>
        <p:grpSpPr>
          <a:xfrm>
            <a:off x="5431743" y="3497679"/>
            <a:ext cx="3775034" cy="3293209"/>
            <a:chOff x="5503661" y="3433415"/>
            <a:chExt cx="3549078" cy="3293209"/>
          </a:xfrm>
          <a:effectLst>
            <a:outerShdw blurRad="254000" dist="38100" dir="2700000" sx="101000" sy="101000" algn="tl" rotWithShape="0">
              <a:schemeClr val="bg2"/>
            </a:outerShdw>
          </a:effectLst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4011F62-2A77-614E-93DD-82DF0927D5C9}"/>
                </a:ext>
              </a:extLst>
            </p:cNvPr>
            <p:cNvSpPr txBox="1"/>
            <p:nvPr/>
          </p:nvSpPr>
          <p:spPr>
            <a:xfrm>
              <a:off x="5503661" y="3433415"/>
              <a:ext cx="3417587" cy="3293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OPENQASM 2.0;</a:t>
              </a:r>
            </a:p>
            <a:p>
              <a:pPr defTabSz="914377"/>
              <a:r>
                <a:rPr lang="en-U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include "qelib1.inc";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qreg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[4];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creg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[4];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barrier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is-I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ry(1.602180515741816) q[0];</a:t>
              </a:r>
            </a:p>
            <a:p>
              <a:pPr defTabSz="914377"/>
              <a:r>
                <a:rPr lang="is-I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rz(2.101578398242260) q[0];</a:t>
              </a:r>
            </a:p>
            <a:p>
              <a:pPr defTabSz="914377"/>
              <a:r>
                <a:rPr lang="is-I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ry(-1.946373587370641) q[1];</a:t>
              </a:r>
            </a:p>
            <a:p>
              <a:pPr defTabSz="914377"/>
              <a:r>
                <a:rPr lang="is-I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rz(0.758362974519232) q[1];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(-0.321568447820939)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(0.735401474544032)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(-3.985472706467653)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8121394-9F75-FB43-A1E2-0AE4CC79C7CD}"/>
                </a:ext>
              </a:extLst>
            </p:cNvPr>
            <p:cNvSpPr txBox="1"/>
            <p:nvPr/>
          </p:nvSpPr>
          <p:spPr>
            <a:xfrm>
              <a:off x="7162477" y="3433415"/>
              <a:ext cx="1890262" cy="329320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(-3.621896879029687)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barrier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strike="sngStrike" dirty="0" err="1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strike="sngStrike" dirty="0">
                  <a:solidFill>
                    <a:srgbClr val="FF0000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cz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(-1.956365394733121)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(2.782434917882929)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(2.165512585508974)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(-2.665809160889736)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[1];</a:t>
              </a:r>
            </a:p>
            <a:p>
              <a:pPr defTabSz="914377"/>
              <a:r>
                <a:rPr lang="is-IS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ry(2.904098438162670) q[2];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(-1.120689215841314)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ry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(5.094050467440653)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rz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(-2.615735023496133) </a:t>
              </a:r>
              <a:r>
                <a:rPr lang="mr-IN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mr-IN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barrier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 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[0],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[1],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[2],</a:t>
              </a:r>
              <a:r>
                <a:rPr lang="pt-BR" sz="800" b="1" dirty="0" err="1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q</a:t>
              </a:r>
              <a:r>
                <a:rPr lang="pt-BR" sz="800" b="1" dirty="0">
                  <a:solidFill>
                    <a:srgbClr val="FFFFFF"/>
                  </a:solidFill>
                  <a:latin typeface="Courier" charset="0"/>
                  <a:ea typeface="Courier" charset="0"/>
                  <a:cs typeface="Courier" charset="0"/>
                </a:rPr>
                <a:t>[3];</a:t>
              </a:r>
            </a:p>
            <a:p>
              <a:pPr defTabSz="914377"/>
              <a:endParaRPr lang="pt-BR" sz="800" b="1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60ABC71-84FA-9E4D-82F1-6A5249C2D743}"/>
              </a:ext>
            </a:extLst>
          </p:cNvPr>
          <p:cNvSpPr txBox="1"/>
          <p:nvPr/>
        </p:nvSpPr>
        <p:spPr>
          <a:xfrm>
            <a:off x="5577095" y="3253028"/>
            <a:ext cx="348981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/>
            <a:r>
              <a:rPr lang="en-US" sz="1200" b="1" dirty="0" err="1">
                <a:solidFill>
                  <a:srgbClr val="FFFF00"/>
                </a:solidFill>
                <a:latin typeface="IBM Plex Sans"/>
              </a:rPr>
              <a:t>OpenQASM</a:t>
            </a:r>
            <a:r>
              <a:rPr lang="en-US" sz="1200" b="1" dirty="0">
                <a:solidFill>
                  <a:srgbClr val="FFFF00"/>
                </a:solidFill>
                <a:latin typeface="IBM Plex Sans"/>
              </a:rPr>
              <a:t> Circuit Representation</a:t>
            </a:r>
          </a:p>
        </p:txBody>
      </p:sp>
      <p:cxnSp>
        <p:nvCxnSpPr>
          <p:cNvPr id="94" name="Curved Connector 93">
            <a:extLst>
              <a:ext uri="{FF2B5EF4-FFF2-40B4-BE49-F238E27FC236}">
                <a16:creationId xmlns:a16="http://schemas.microsoft.com/office/drawing/2014/main" id="{45CE1425-168D-F945-BA43-5371A8F17FC9}"/>
              </a:ext>
            </a:extLst>
          </p:cNvPr>
          <p:cNvCxnSpPr>
            <a:cxnSpLocks/>
            <a:stCxn id="93" idx="1"/>
          </p:cNvCxnSpPr>
          <p:nvPr/>
        </p:nvCxnSpPr>
        <p:spPr>
          <a:xfrm rot="10800000" flipV="1">
            <a:off x="6419046" y="3836466"/>
            <a:ext cx="1764426" cy="1436148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2DD61E35-F235-644D-A210-37DF6D4C159F}"/>
              </a:ext>
            </a:extLst>
          </p:cNvPr>
          <p:cNvCxnSpPr>
            <a:cxnSpLocks/>
            <a:stCxn id="93" idx="2"/>
          </p:cNvCxnSpPr>
          <p:nvPr/>
        </p:nvCxnSpPr>
        <p:spPr>
          <a:xfrm rot="5400000">
            <a:off x="8219601" y="4124200"/>
            <a:ext cx="780564" cy="782562"/>
          </a:xfrm>
          <a:prstGeom prst="curvedConnector2">
            <a:avLst/>
          </a:prstGeom>
          <a:ln w="38100">
            <a:solidFill>
              <a:srgbClr val="C0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9096E24D-D44A-FF4C-A1F7-8512FEAF5DE4}"/>
              </a:ext>
            </a:extLst>
          </p:cNvPr>
          <p:cNvSpPr txBox="1"/>
          <p:nvPr/>
        </p:nvSpPr>
        <p:spPr>
          <a:xfrm>
            <a:off x="9964144" y="3685968"/>
            <a:ext cx="1913847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100" b="1" dirty="0">
                <a:solidFill>
                  <a:srgbClr val="FFFFFF"/>
                </a:solidFill>
                <a:latin typeface="Courier New" charset="0"/>
                <a:ea typeface="Courier New" charset="0"/>
                <a:cs typeface="Courier New" charset="0"/>
              </a:rPr>
              <a:t>0.16473420637865788</a:t>
            </a:r>
            <a:endParaRPr lang="de-DE" sz="1100" b="1" dirty="0">
              <a:solidFill>
                <a:srgbClr val="FFFFFF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D81908A-4340-AC44-99DD-DE99F01A9466}"/>
              </a:ext>
            </a:extLst>
          </p:cNvPr>
          <p:cNvSpPr txBox="1"/>
          <p:nvPr/>
        </p:nvSpPr>
        <p:spPr>
          <a:xfrm>
            <a:off x="9906867" y="3427162"/>
            <a:ext cx="202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Final Energy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E332965-8E0E-E74A-BA38-3E736E20301C}"/>
              </a:ext>
            </a:extLst>
          </p:cNvPr>
          <p:cNvCxnSpPr>
            <a:cxnSpLocks/>
          </p:cNvCxnSpPr>
          <p:nvPr/>
        </p:nvCxnSpPr>
        <p:spPr>
          <a:xfrm flipV="1">
            <a:off x="326965" y="2302116"/>
            <a:ext cx="11865036" cy="3438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5834363-12A0-124E-964E-C3F1B3CDED78}"/>
              </a:ext>
            </a:extLst>
          </p:cNvPr>
          <p:cNvSpPr txBox="1"/>
          <p:nvPr/>
        </p:nvSpPr>
        <p:spPr>
          <a:xfrm>
            <a:off x="5791674" y="1884089"/>
            <a:ext cx="279345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[[-1.24974950e+00 -4.44089210e-16]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[-2.08166817e-16 -4.78751850e-01]]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7091F0-7AC8-AC48-8521-2FA43AF8E0A5}"/>
              </a:ext>
            </a:extLst>
          </p:cNvPr>
          <p:cNvSpPr txBox="1"/>
          <p:nvPr/>
        </p:nvSpPr>
        <p:spPr>
          <a:xfrm>
            <a:off x="5791674" y="1599330"/>
            <a:ext cx="262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One-body integrals in MO basis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C7D9AA-49D0-2641-AF67-5864291FC53F}"/>
              </a:ext>
            </a:extLst>
          </p:cNvPr>
          <p:cNvSpPr/>
          <p:nvPr/>
        </p:nvSpPr>
        <p:spPr>
          <a:xfrm>
            <a:off x="387207" y="1671512"/>
            <a:ext cx="2177539" cy="5344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9060" indent="-119060" defTabSz="914377">
              <a:buFont typeface="Arial" charset="0"/>
              <a:buChar char="•"/>
            </a:pPr>
            <a:r>
              <a:rPr lang="en-US" sz="1051" dirty="0">
                <a:solidFill>
                  <a:srgbClr val="000000"/>
                </a:solidFill>
                <a:latin typeface="IBM Plex Sans"/>
              </a:rPr>
              <a:t>PSI4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dirty="0" err="1">
                <a:solidFill>
                  <a:srgbClr val="000000"/>
                </a:solidFill>
                <a:latin typeface="IBM Plex Sans"/>
              </a:rPr>
              <a:t>PySCF</a:t>
            </a:r>
            <a:endParaRPr lang="en-US" sz="1051" dirty="0">
              <a:solidFill>
                <a:srgbClr val="000000"/>
              </a:solidFill>
              <a:latin typeface="IBM Plex Sans"/>
            </a:endParaRP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dirty="0" err="1">
                <a:solidFill>
                  <a:srgbClr val="000000"/>
                </a:solidFill>
                <a:latin typeface="IBM Plex Sans"/>
              </a:rPr>
              <a:t>PyQuante</a:t>
            </a:r>
            <a:endParaRPr lang="en-US" sz="1051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3FC2FE5-56CD-E245-907A-4BAD422EFB99}"/>
              </a:ext>
            </a:extLst>
          </p:cNvPr>
          <p:cNvSpPr/>
          <p:nvPr/>
        </p:nvSpPr>
        <p:spPr>
          <a:xfrm>
            <a:off x="920169" y="1671512"/>
            <a:ext cx="1016059" cy="5344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19060" indent="-119060" defTabSz="914377">
              <a:buFont typeface="Arial" charset="0"/>
              <a:buChar char="•"/>
            </a:pPr>
            <a:r>
              <a:rPr lang="en-US" sz="1051" dirty="0">
                <a:solidFill>
                  <a:srgbClr val="000000"/>
                </a:solidFill>
                <a:latin typeface="IBM Plex Sans"/>
              </a:rPr>
              <a:t>Gaussian</a:t>
            </a:r>
          </a:p>
          <a:p>
            <a:pPr marL="119060" indent="-119060" defTabSz="914377">
              <a:buFont typeface="Arial" charset="0"/>
              <a:buChar char="•"/>
            </a:pPr>
            <a:r>
              <a:rPr lang="en-US" sz="1051" dirty="0">
                <a:solidFill>
                  <a:srgbClr val="000000"/>
                </a:solidFill>
                <a:latin typeface="IBM Plex Sans"/>
              </a:rPr>
              <a:t>HDF5</a:t>
            </a:r>
          </a:p>
        </p:txBody>
      </p:sp>
      <p:sp>
        <p:nvSpPr>
          <p:cNvPr id="40" name="Left Arrow Callout 39">
            <a:extLst>
              <a:ext uri="{FF2B5EF4-FFF2-40B4-BE49-F238E27FC236}">
                <a16:creationId xmlns:a16="http://schemas.microsoft.com/office/drawing/2014/main" id="{AF5B04EB-83BE-7E49-B606-A5E4BAE6B88C}"/>
              </a:ext>
            </a:extLst>
          </p:cNvPr>
          <p:cNvSpPr/>
          <p:nvPr/>
        </p:nvSpPr>
        <p:spPr>
          <a:xfrm>
            <a:off x="1516331" y="1673022"/>
            <a:ext cx="1039304" cy="531479"/>
          </a:xfrm>
          <a:prstGeom prst="leftArrowCallout">
            <a:avLst>
              <a:gd name="adj1" fmla="val 37390"/>
              <a:gd name="adj2" fmla="val 30561"/>
              <a:gd name="adj3" fmla="val 45602"/>
              <a:gd name="adj4" fmla="val 67364"/>
            </a:avLst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377"/>
            <a:r>
              <a:rPr lang="en-US" sz="1051" dirty="0">
                <a:solidFill>
                  <a:srgbClr val="FFFFFF"/>
                </a:solidFill>
                <a:latin typeface="IBM Plex Sans"/>
              </a:rPr>
              <a:t>Drivers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FB3B9CD-74BA-D24F-BCA1-E2A8ACE2F64D}"/>
              </a:ext>
            </a:extLst>
          </p:cNvPr>
          <p:cNvSpPr txBox="1"/>
          <p:nvPr/>
        </p:nvSpPr>
        <p:spPr>
          <a:xfrm>
            <a:off x="9054378" y="341271"/>
            <a:ext cx="303700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[[[[6.73630125e-01 2.22044605e-16]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 [3.05311332e-16 6.62687200e-01]]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[[2.28983499e-16 1.81541086e-01]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 [1.81541086e-01 1.38777878e-16]]]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[[[1.73472348e-16 1.81541086e-01]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 [1.81541086e-01 5.55111512e-17]]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[[6.62687200e-01 1.11022302e-16]</a:t>
            </a:r>
          </a:p>
          <a:p>
            <a:pPr defTabSz="914377"/>
            <a:r>
              <a:rPr lang="is-IS" sz="900" b="1" dirty="0">
                <a:solidFill>
                  <a:srgbClr val="FFFFFF"/>
                </a:solidFill>
                <a:latin typeface="Courier" charset="0"/>
              </a:rPr>
              <a:t>   [1.11022302e-16 6.96566757e-01]]]]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E06E0E-A175-5545-9DDD-D646A49FB9AD}"/>
              </a:ext>
            </a:extLst>
          </p:cNvPr>
          <p:cNvSpPr txBox="1"/>
          <p:nvPr/>
        </p:nvSpPr>
        <p:spPr>
          <a:xfrm>
            <a:off x="9259753" y="58379"/>
            <a:ext cx="262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Two-body integrals in MO basis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C3CB925-0098-3C46-A1C7-2BFD1C96A921}"/>
              </a:ext>
            </a:extLst>
          </p:cNvPr>
          <p:cNvCxnSpPr>
            <a:cxnSpLocks/>
            <a:stCxn id="75" idx="3"/>
            <a:endCxn id="65" idx="0"/>
          </p:cNvCxnSpPr>
          <p:nvPr/>
        </p:nvCxnSpPr>
        <p:spPr>
          <a:xfrm>
            <a:off x="6957614" y="941435"/>
            <a:ext cx="147188" cy="657895"/>
          </a:xfrm>
          <a:prstGeom prst="bentConnector2">
            <a:avLst/>
          </a:prstGeom>
          <a:ln w="88900">
            <a:tailEnd type="triangle"/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2DA6FD-7550-6142-A9DA-62CDEF484EC1}"/>
              </a:ext>
            </a:extLst>
          </p:cNvPr>
          <p:cNvSpPr txBox="1"/>
          <p:nvPr/>
        </p:nvSpPr>
        <p:spPr>
          <a:xfrm>
            <a:off x="2925754" y="1934881"/>
            <a:ext cx="2218876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FFFF00"/>
                </a:solidFill>
                <a:latin typeface="IBM Plex Sans"/>
              </a:rPr>
              <a:t>Driver-independent input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5AED0AD-0474-0B45-A28E-756D2158F8D5}"/>
              </a:ext>
            </a:extLst>
          </p:cNvPr>
          <p:cNvSpPr txBox="1"/>
          <p:nvPr/>
        </p:nvSpPr>
        <p:spPr>
          <a:xfrm>
            <a:off x="2851615" y="2933356"/>
            <a:ext cx="2358338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FFFF00"/>
                </a:solidFill>
                <a:latin typeface="IBM Plex Sans"/>
              </a:rPr>
              <a:t>Domain-independent input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0EDAF2-B092-FE46-8C29-655FE5A39D16}"/>
              </a:ext>
            </a:extLst>
          </p:cNvPr>
          <p:cNvSpPr txBox="1"/>
          <p:nvPr/>
        </p:nvSpPr>
        <p:spPr>
          <a:xfrm>
            <a:off x="7068988" y="346516"/>
            <a:ext cx="1410617" cy="5232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400" dirty="0">
                <a:solidFill>
                  <a:srgbClr val="FFFF00"/>
                </a:solidFill>
                <a:latin typeface="IBM Plex Sans"/>
              </a:rPr>
              <a:t>Driver execution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91B2BAB-87C6-0443-8122-0954ED419AD8}"/>
              </a:ext>
            </a:extLst>
          </p:cNvPr>
          <p:cNvSpPr txBox="1"/>
          <p:nvPr/>
        </p:nvSpPr>
        <p:spPr>
          <a:xfrm>
            <a:off x="8183472" y="3547733"/>
            <a:ext cx="1635384" cy="577466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75000"/>
                <a:lumOff val="25000"/>
              </a:schemeClr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none" rtlCol="0">
            <a:spAutoFit/>
          </a:bodyPr>
          <a:lstStyle/>
          <a:p>
            <a:pPr algn="ctr" defTabSz="914377"/>
            <a:r>
              <a:rPr lang="en-US" sz="1051" dirty="0">
                <a:solidFill>
                  <a:srgbClr val="FFFF00"/>
                </a:solidFill>
                <a:latin typeface="IBM Plex Sans"/>
              </a:rPr>
              <a:t>Consecutive identical</a:t>
            </a:r>
            <a:br>
              <a:rPr lang="en-US" sz="1051" dirty="0">
                <a:solidFill>
                  <a:srgbClr val="FFFF00"/>
                </a:solidFill>
                <a:latin typeface="IBM Plex Sans"/>
              </a:rPr>
            </a:br>
            <a:r>
              <a:rPr lang="en-US" sz="1051" dirty="0">
                <a:solidFill>
                  <a:srgbClr val="FFFF00"/>
                </a:solidFill>
                <a:latin typeface="IBM Plex Sans"/>
              </a:rPr>
              <a:t>CZ gates optimized out</a:t>
            </a:r>
            <a:br>
              <a:rPr lang="en-US" sz="1051" dirty="0">
                <a:solidFill>
                  <a:srgbClr val="FFFF00"/>
                </a:solidFill>
                <a:latin typeface="IBM Plex Sans"/>
              </a:rPr>
            </a:br>
            <a:r>
              <a:rPr lang="en-US" sz="1051" dirty="0">
                <a:solidFill>
                  <a:srgbClr val="FFFF00"/>
                </a:solidFill>
                <a:latin typeface="IBM Plex Sans"/>
              </a:rPr>
              <a:t>by the Qiskit </a:t>
            </a:r>
            <a:r>
              <a:rPr lang="en-US" sz="1051" dirty="0" err="1">
                <a:solidFill>
                  <a:srgbClr val="FFFF00"/>
                </a:solidFill>
                <a:latin typeface="IBM Plex Sans"/>
              </a:rPr>
              <a:t>Transpiler</a:t>
            </a:r>
            <a:endParaRPr lang="en-US" sz="1051" dirty="0">
              <a:solidFill>
                <a:srgbClr val="FFFF00"/>
              </a:solidFill>
              <a:latin typeface="IBM Plex Sans"/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65AFDA2-7327-934C-B733-DE0544BD0B5E}"/>
              </a:ext>
            </a:extLst>
          </p:cNvPr>
          <p:cNvSpPr/>
          <p:nvPr/>
        </p:nvSpPr>
        <p:spPr>
          <a:xfrm>
            <a:off x="2083127" y="2454957"/>
            <a:ext cx="427512" cy="236964"/>
          </a:xfrm>
          <a:prstGeom prst="roundRect">
            <a:avLst/>
          </a:prstGeom>
          <a:solidFill>
            <a:srgbClr val="FF0000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667" b="1">
                <a:solidFill>
                  <a:srgbClr val="FFFFFF"/>
                </a:solidFill>
                <a:latin typeface="IBM Plex Sans"/>
              </a:rPr>
              <a:t>API</a:t>
            </a:r>
          </a:p>
        </p:txBody>
      </p:sp>
      <p:pic>
        <p:nvPicPr>
          <p:cNvPr id="1030" name="Picture 6" descr="HDF logo.svg">
            <a:extLst>
              <a:ext uri="{FF2B5EF4-FFF2-40B4-BE49-F238E27FC236}">
                <a16:creationId xmlns:a16="http://schemas.microsoft.com/office/drawing/2014/main" id="{C02B8B69-7A4A-404E-A05A-294ED96A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85" y="1459881"/>
            <a:ext cx="690625" cy="386751"/>
          </a:xfrm>
          <a:prstGeom prst="rect">
            <a:avLst/>
          </a:prstGeom>
          <a:noFill/>
          <a:effectLst>
            <a:outerShdw blurRad="254000" dist="38100" dir="2700000" sx="101000" sy="101000" algn="tl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3BAF4DD0-A9DF-0949-ABC2-53CB20FF4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786" y="2590860"/>
            <a:ext cx="942636" cy="260321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DD082094-181C-E040-AFED-486A7E18E4E0}"/>
              </a:ext>
            </a:extLst>
          </p:cNvPr>
          <p:cNvSpPr txBox="1"/>
          <p:nvPr/>
        </p:nvSpPr>
        <p:spPr>
          <a:xfrm>
            <a:off x="864925" y="2442806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1600" b="1" dirty="0">
                <a:solidFill>
                  <a:srgbClr val="000E5E"/>
                </a:solidFill>
                <a:latin typeface="IBM Plex Sans"/>
              </a:rPr>
              <a:t>Translator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15AB76E-4FCC-4043-8E61-228F555DB216}"/>
              </a:ext>
            </a:extLst>
          </p:cNvPr>
          <p:cNvSpPr txBox="1"/>
          <p:nvPr/>
        </p:nvSpPr>
        <p:spPr>
          <a:xfrm>
            <a:off x="554090" y="1333563"/>
            <a:ext cx="1843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1600" b="1" dirty="0">
                <a:solidFill>
                  <a:srgbClr val="000E5E"/>
                </a:solidFill>
                <a:latin typeface="IBM Plex Sans"/>
              </a:rPr>
              <a:t>Input Generation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8A92DA3-EB2E-8541-B4F4-9663CA4C696F}"/>
              </a:ext>
            </a:extLst>
          </p:cNvPr>
          <p:cNvGrpSpPr/>
          <p:nvPr/>
        </p:nvGrpSpPr>
        <p:grpSpPr>
          <a:xfrm>
            <a:off x="5452580" y="2554388"/>
            <a:ext cx="4041423" cy="638745"/>
            <a:chOff x="5527228" y="1946871"/>
            <a:chExt cx="3799523" cy="638745"/>
          </a:xfrm>
          <a:effectLst>
            <a:outerShdw blurRad="254000" dist="38100" dir="2700000" sx="101000" sy="101000" algn="tl" rotWithShape="0">
              <a:schemeClr val="bg2"/>
            </a:outerShdw>
          </a:effectLst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2AE2E8-E922-834D-9AB9-66A5AE4EDB81}"/>
                </a:ext>
              </a:extLst>
            </p:cNvPr>
            <p:cNvSpPr txBox="1"/>
            <p:nvPr/>
          </p:nvSpPr>
          <p:spPr>
            <a:xfrm>
              <a:off x="5527228" y="1946871"/>
              <a:ext cx="3799523" cy="630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IIII -0.810547986276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ZIII  0.172183942731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ZZII -0.225753502515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IZZI  0.172183942731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IIZZ -0.225753502515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093020D-FA21-6545-BC15-3C9C531FAF04}"/>
                </a:ext>
              </a:extLst>
            </p:cNvPr>
            <p:cNvSpPr txBox="1"/>
            <p:nvPr/>
          </p:nvSpPr>
          <p:spPr>
            <a:xfrm>
              <a:off x="8055720" y="1946871"/>
              <a:ext cx="1198410" cy="6309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XZXZ -0.045232799795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ZIZZ  0.166145433380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ZIZI  0.166145433380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ZZZZ  0.174643431424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IZIZ  0.120912633586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3CCFA1D-847C-8547-B685-52A0369F693B}"/>
                </a:ext>
              </a:extLst>
            </p:cNvPr>
            <p:cNvSpPr txBox="1"/>
            <p:nvPr/>
          </p:nvSpPr>
          <p:spPr>
            <a:xfrm>
              <a:off x="6798509" y="1954674"/>
              <a:ext cx="1198410" cy="6309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IZII  0.120912633586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ZZZI  0.168927540489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XZXI -0.045232799795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XIXZ  0.045232799795</a:t>
              </a:r>
            </a:p>
            <a:p>
              <a:pPr defTabSz="914377"/>
              <a:r>
                <a:rPr lang="en-US" sz="700" b="1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XIXI  0.045232799795</a:t>
              </a:r>
            </a:p>
          </p:txBody>
        </p:sp>
      </p:grpSp>
      <p:sp>
        <p:nvSpPr>
          <p:cNvPr id="104" name="Left Arrow Callout 103">
            <a:extLst>
              <a:ext uri="{FF2B5EF4-FFF2-40B4-BE49-F238E27FC236}">
                <a16:creationId xmlns:a16="http://schemas.microsoft.com/office/drawing/2014/main" id="{7C30A689-54DD-0C48-B48E-A668588E6ECE}"/>
              </a:ext>
            </a:extLst>
          </p:cNvPr>
          <p:cNvSpPr/>
          <p:nvPr/>
        </p:nvSpPr>
        <p:spPr>
          <a:xfrm>
            <a:off x="1436669" y="2745517"/>
            <a:ext cx="1139864" cy="442721"/>
          </a:xfrm>
          <a:prstGeom prst="leftArrowCallout">
            <a:avLst>
              <a:gd name="adj1" fmla="val 37390"/>
              <a:gd name="adj2" fmla="val 30561"/>
              <a:gd name="adj3" fmla="val 39865"/>
              <a:gd name="adj4" fmla="val 72667"/>
            </a:avLst>
          </a:prstGeom>
          <a:solidFill>
            <a:schemeClr val="accent4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4377"/>
            <a:r>
              <a:rPr lang="en-US" sz="1051" dirty="0">
                <a:solidFill>
                  <a:srgbClr val="FFFFFF"/>
                </a:solidFill>
                <a:latin typeface="IBM Plex Sans"/>
              </a:rPr>
              <a:t>Operator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3013CEE-B61A-9F4A-A449-0FA7179C8C50}"/>
              </a:ext>
            </a:extLst>
          </p:cNvPr>
          <p:cNvGrpSpPr/>
          <p:nvPr/>
        </p:nvGrpSpPr>
        <p:grpSpPr>
          <a:xfrm>
            <a:off x="2079449" y="3473343"/>
            <a:ext cx="427512" cy="236964"/>
            <a:chOff x="6731164" y="2977430"/>
            <a:chExt cx="427512" cy="236964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B79104D4-FD47-3943-B50E-F4AA4AF671EF}"/>
                </a:ext>
              </a:extLst>
            </p:cNvPr>
            <p:cNvSpPr/>
            <p:nvPr/>
          </p:nvSpPr>
          <p:spPr>
            <a:xfrm>
              <a:off x="6870920" y="2998831"/>
              <a:ext cx="163335" cy="1633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667" b="1">
                <a:solidFill>
                  <a:srgbClr val="FFFFFF"/>
                </a:solidFill>
                <a:latin typeface="IBM Plex Sans"/>
              </a:endParaRPr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1B3F198F-89C6-7C40-9AA1-B4C1683C6843}"/>
                </a:ext>
              </a:extLst>
            </p:cNvPr>
            <p:cNvSpPr/>
            <p:nvPr/>
          </p:nvSpPr>
          <p:spPr>
            <a:xfrm>
              <a:off x="6731164" y="2977430"/>
              <a:ext cx="427512" cy="236964"/>
            </a:xfrm>
            <a:prstGeom prst="roundRect">
              <a:avLst/>
            </a:prstGeom>
            <a:solidFill>
              <a:srgbClr val="FF0000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b="1" dirty="0">
                  <a:solidFill>
                    <a:srgbClr val="FFFFFF"/>
                  </a:solidFill>
                  <a:latin typeface="IBM Plex Sans"/>
                </a:rPr>
                <a:t>API</a:t>
              </a:r>
            </a:p>
          </p:txBody>
        </p:sp>
      </p:grpSp>
      <p:sp>
        <p:nvSpPr>
          <p:cNvPr id="102" name="Title 38">
            <a:extLst>
              <a:ext uri="{FF2B5EF4-FFF2-40B4-BE49-F238E27FC236}">
                <a16:creationId xmlns:a16="http://schemas.microsoft.com/office/drawing/2014/main" id="{021B4C02-F155-FB42-AAF7-3F77D236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7"/>
            <a:ext cx="10515600" cy="586661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Qiskit</a:t>
            </a:r>
            <a:r>
              <a:rPr lang="en-US" b="1" dirty="0">
                <a:solidFill>
                  <a:schemeClr val="accent1"/>
                </a:solidFill>
              </a:rPr>
              <a:t> Chemistry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F7B077-0474-684A-83D3-04B634119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381" y="4698685"/>
            <a:ext cx="2997054" cy="2062330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DF5319-9A0D-0E46-85DB-0BB4FA026D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968" y="4668812"/>
            <a:ext cx="3040466" cy="2092202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01870B-E138-C042-9462-4CD9F022D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6836" y="4698685"/>
            <a:ext cx="3043598" cy="2062329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E9D0621-2E0B-7641-BBD2-6A55BAA9F47B}"/>
              </a:ext>
            </a:extLst>
          </p:cNvPr>
          <p:cNvSpPr txBox="1"/>
          <p:nvPr/>
        </p:nvSpPr>
        <p:spPr>
          <a:xfrm>
            <a:off x="9066914" y="4332347"/>
            <a:ext cx="3066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Ground-state Molecular Energy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D7A33CD-C972-394B-BFC3-97FC5C3C8E2A}"/>
              </a:ext>
            </a:extLst>
          </p:cNvPr>
          <p:cNvSpPr txBox="1"/>
          <p:nvPr/>
        </p:nvSpPr>
        <p:spPr>
          <a:xfrm>
            <a:off x="9066914" y="4332347"/>
            <a:ext cx="3066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Dipole Moment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0CF746B-005F-6349-B66B-4401C349058C}"/>
              </a:ext>
            </a:extLst>
          </p:cNvPr>
          <p:cNvSpPr txBox="1"/>
          <p:nvPr/>
        </p:nvSpPr>
        <p:spPr>
          <a:xfrm>
            <a:off x="9066914" y="4332347"/>
            <a:ext cx="3066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200" b="1" dirty="0">
                <a:solidFill>
                  <a:srgbClr val="FFFF00"/>
                </a:solidFill>
                <a:latin typeface="IBM Plex Sans"/>
                <a:ea typeface="Courier New" charset="0"/>
                <a:cs typeface="Courier New" charset="0"/>
              </a:rPr>
              <a:t>Excited States</a:t>
            </a:r>
            <a:endParaRPr lang="en-US" sz="1200" dirty="0">
              <a:solidFill>
                <a:srgbClr val="FFFF00"/>
              </a:solidFill>
              <a:latin typeface="IBM Plex Sans"/>
              <a:ea typeface="Courier New" charset="0"/>
              <a:cs typeface="Courier New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D2AC49-D492-C840-B1D8-997DB330ACD3}"/>
              </a:ext>
            </a:extLst>
          </p:cNvPr>
          <p:cNvSpPr txBox="1"/>
          <p:nvPr/>
        </p:nvSpPr>
        <p:spPr>
          <a:xfrm>
            <a:off x="9559629" y="1615046"/>
            <a:ext cx="2149433" cy="707886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254000" dist="38100" dir="2700000" sx="101000" sy="101000" algn="tl" rotWithShape="0">
              <a:schemeClr val="bg2"/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2">
                    <a:lumMod val="95000"/>
                  </a:schemeClr>
                </a:solidFill>
              </a:rPr>
              <a:t>Dipole integrals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2">
                    <a:lumMod val="95000"/>
                  </a:schemeClr>
                </a:solidFill>
              </a:rPr>
              <a:t>Molecular orbital coefficients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bg2">
                    <a:lumMod val="95000"/>
                  </a:schemeClr>
                </a:solidFill>
              </a:rPr>
              <a:t>Hartree-Fock</a:t>
            </a:r>
            <a:r>
              <a:rPr lang="en-US" sz="1000" b="1" dirty="0">
                <a:solidFill>
                  <a:schemeClr val="bg2">
                    <a:lumMod val="95000"/>
                  </a:schemeClr>
                </a:solidFill>
              </a:rPr>
              <a:t> energy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bg2">
                    <a:lumMod val="95000"/>
                  </a:schemeClr>
                </a:solidFill>
              </a:rPr>
              <a:t>Nuclear repulsion energy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7CF6D5-7604-5545-B276-BB433A38BA83}"/>
              </a:ext>
            </a:extLst>
          </p:cNvPr>
          <p:cNvCxnSpPr>
            <a:cxnSpLocks/>
            <a:stCxn id="75" idx="3"/>
            <a:endCxn id="87" idx="1"/>
          </p:cNvCxnSpPr>
          <p:nvPr/>
        </p:nvCxnSpPr>
        <p:spPr>
          <a:xfrm>
            <a:off x="6957614" y="941435"/>
            <a:ext cx="2096764" cy="1"/>
          </a:xfrm>
          <a:prstGeom prst="straightConnector1">
            <a:avLst/>
          </a:prstGeom>
          <a:ln w="88900">
            <a:tailEnd type="triangle"/>
          </a:ln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12F9CECE-FA66-3C48-8972-971E6B792689}"/>
              </a:ext>
            </a:extLst>
          </p:cNvPr>
          <p:cNvSpPr/>
          <p:nvPr/>
        </p:nvSpPr>
        <p:spPr>
          <a:xfrm>
            <a:off x="326965" y="5913120"/>
            <a:ext cx="2324552" cy="419260"/>
          </a:xfrm>
          <a:prstGeom prst="rect">
            <a:avLst/>
          </a:prstGeom>
          <a:solidFill>
            <a:schemeClr val="accent3">
              <a:lumMod val="75000"/>
            </a:schemeClr>
          </a:solidFill>
          <a:effectLst>
            <a:outerShdw blurRad="254000" dist="38100" dir="2700000" sx="101000" sy="101000" algn="tl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377"/>
            <a:r>
              <a:rPr lang="en-US" sz="1600" b="1" dirty="0">
                <a:solidFill>
                  <a:srgbClr val="FFFFFF"/>
                </a:solidFill>
                <a:latin typeface="IBM Plex Sans"/>
              </a:rPr>
              <a:t>Terra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F7C3B29-38C9-F549-B5A4-47490C2F491E}"/>
              </a:ext>
            </a:extLst>
          </p:cNvPr>
          <p:cNvGrpSpPr/>
          <p:nvPr/>
        </p:nvGrpSpPr>
        <p:grpSpPr>
          <a:xfrm>
            <a:off x="2083127" y="6012009"/>
            <a:ext cx="427512" cy="236964"/>
            <a:chOff x="6731164" y="5205697"/>
            <a:chExt cx="427512" cy="236964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7A89D21-7685-464A-A7A9-25F5901A2210}"/>
                </a:ext>
              </a:extLst>
            </p:cNvPr>
            <p:cNvSpPr/>
            <p:nvPr/>
          </p:nvSpPr>
          <p:spPr>
            <a:xfrm>
              <a:off x="6896878" y="5276379"/>
              <a:ext cx="137377" cy="13737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667" b="1">
                <a:solidFill>
                  <a:srgbClr val="FFFFFF"/>
                </a:solidFill>
                <a:latin typeface="IBM Plex Sans"/>
              </a:endParaRPr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DD04D61B-DAA1-4A48-9D40-125CBCFA91F0}"/>
                </a:ext>
              </a:extLst>
            </p:cNvPr>
            <p:cNvSpPr/>
            <p:nvPr/>
          </p:nvSpPr>
          <p:spPr>
            <a:xfrm>
              <a:off x="6731164" y="5205697"/>
              <a:ext cx="427512" cy="236964"/>
            </a:xfrm>
            <a:prstGeom prst="roundRect">
              <a:avLst/>
            </a:prstGeom>
            <a:solidFill>
              <a:srgbClr val="FF0000"/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667" b="1">
                  <a:solidFill>
                    <a:srgbClr val="FFFFFF"/>
                  </a:solidFill>
                  <a:latin typeface="IBM Plex Sans"/>
                </a:rPr>
                <a:t>API</a:t>
              </a:r>
            </a:p>
          </p:txBody>
        </p:sp>
      </p:grpSp>
      <p:sp>
        <p:nvSpPr>
          <p:cNvPr id="108" name="Left Arrow Callout 107">
            <a:extLst>
              <a:ext uri="{FF2B5EF4-FFF2-40B4-BE49-F238E27FC236}">
                <a16:creationId xmlns:a16="http://schemas.microsoft.com/office/drawing/2014/main" id="{D994C6E0-3096-D648-B639-4862D40E55E2}"/>
              </a:ext>
            </a:extLst>
          </p:cNvPr>
          <p:cNvSpPr/>
          <p:nvPr/>
        </p:nvSpPr>
        <p:spPr>
          <a:xfrm>
            <a:off x="914053" y="3778385"/>
            <a:ext cx="1675208" cy="2022144"/>
          </a:xfrm>
          <a:prstGeom prst="leftArrowCallout">
            <a:avLst>
              <a:gd name="adj1" fmla="val 28141"/>
              <a:gd name="adj2" fmla="val 25000"/>
              <a:gd name="adj3" fmla="val 29713"/>
              <a:gd name="adj4" fmla="val 74865"/>
            </a:avLst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51" dirty="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09" name="Left Arrow Callout 108">
            <a:extLst>
              <a:ext uri="{FF2B5EF4-FFF2-40B4-BE49-F238E27FC236}">
                <a16:creationId xmlns:a16="http://schemas.microsoft.com/office/drawing/2014/main" id="{D9E7DEB1-8929-4146-A07F-9AF90EBA07B3}"/>
              </a:ext>
            </a:extLst>
          </p:cNvPr>
          <p:cNvSpPr/>
          <p:nvPr/>
        </p:nvSpPr>
        <p:spPr>
          <a:xfrm>
            <a:off x="977553" y="3778385"/>
            <a:ext cx="1560459" cy="2022144"/>
          </a:xfrm>
          <a:prstGeom prst="leftArrowCallout">
            <a:avLst>
              <a:gd name="adj1" fmla="val 28141"/>
              <a:gd name="adj2" fmla="val 25000"/>
              <a:gd name="adj3" fmla="val 29713"/>
              <a:gd name="adj4" fmla="val 74865"/>
            </a:avLst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51" dirty="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23" name="Left Arrow Callout 122">
            <a:extLst>
              <a:ext uri="{FF2B5EF4-FFF2-40B4-BE49-F238E27FC236}">
                <a16:creationId xmlns:a16="http://schemas.microsoft.com/office/drawing/2014/main" id="{BBAA7058-41C6-1144-B263-95343BBB7617}"/>
              </a:ext>
            </a:extLst>
          </p:cNvPr>
          <p:cNvSpPr/>
          <p:nvPr/>
        </p:nvSpPr>
        <p:spPr>
          <a:xfrm>
            <a:off x="1041053" y="3778385"/>
            <a:ext cx="1541106" cy="2022144"/>
          </a:xfrm>
          <a:prstGeom prst="leftArrowCallout">
            <a:avLst>
              <a:gd name="adj1" fmla="val 28141"/>
              <a:gd name="adj2" fmla="val 25000"/>
              <a:gd name="adj3" fmla="val 29713"/>
              <a:gd name="adj4" fmla="val 74865"/>
            </a:avLst>
          </a:prstGeom>
          <a:solidFill>
            <a:schemeClr val="accent4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051" dirty="0">
              <a:solidFill>
                <a:schemeClr val="tx1"/>
              </a:solidFill>
              <a:latin typeface="IBM Plex Sans"/>
            </a:endParaRPr>
          </a:p>
        </p:txBody>
      </p:sp>
      <p:sp>
        <p:nvSpPr>
          <p:cNvPr id="124" name="Left Arrow Callout 123">
            <a:extLst>
              <a:ext uri="{FF2B5EF4-FFF2-40B4-BE49-F238E27FC236}">
                <a16:creationId xmlns:a16="http://schemas.microsoft.com/office/drawing/2014/main" id="{48CC1B95-5EA0-6243-ADC5-AA34B467A61C}"/>
              </a:ext>
            </a:extLst>
          </p:cNvPr>
          <p:cNvSpPr/>
          <p:nvPr/>
        </p:nvSpPr>
        <p:spPr>
          <a:xfrm>
            <a:off x="1107416" y="3778385"/>
            <a:ext cx="1546573" cy="2022144"/>
          </a:xfrm>
          <a:prstGeom prst="leftArrowCallout">
            <a:avLst>
              <a:gd name="adj1" fmla="val 28141"/>
              <a:gd name="adj2" fmla="val 25000"/>
              <a:gd name="adj3" fmla="val 29713"/>
              <a:gd name="adj4" fmla="val 79046"/>
            </a:avLst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Algorithms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Optimizers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Var Forms</a:t>
            </a:r>
            <a:br>
              <a:rPr lang="en-US" sz="1051" b="1" dirty="0">
                <a:solidFill>
                  <a:schemeClr val="tx1"/>
                </a:solidFill>
                <a:latin typeface="IBM Plex Sans"/>
              </a:rPr>
            </a:br>
            <a:r>
              <a:rPr lang="en-US" sz="1051" b="1" dirty="0">
                <a:solidFill>
                  <a:schemeClr val="tx1"/>
                </a:solidFill>
                <a:latin typeface="IBM Plex Sans"/>
              </a:rPr>
              <a:t>Initial States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Oracles</a:t>
            </a:r>
            <a:br>
              <a:rPr lang="en-US" sz="1051" b="1" dirty="0">
                <a:solidFill>
                  <a:schemeClr val="tx1"/>
                </a:solidFill>
                <a:latin typeface="IBM Plex Sans"/>
              </a:rPr>
            </a:br>
            <a:r>
              <a:rPr lang="en-US" sz="1051" b="1" dirty="0">
                <a:solidFill>
                  <a:schemeClr val="tx1"/>
                </a:solidFill>
                <a:latin typeface="IBM Plex Sans"/>
              </a:rPr>
              <a:t>QFTs/IQFTs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Multiclass Ext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  <a:latin typeface="IBM Plex Sans"/>
              </a:rPr>
              <a:t>Feature </a:t>
            </a:r>
            <a:r>
              <a:rPr lang="en-US" sz="1051" b="1" dirty="0">
                <a:solidFill>
                  <a:schemeClr val="tx1"/>
                </a:solidFill>
              </a:rPr>
              <a:t>Maps</a:t>
            </a:r>
            <a:br>
              <a:rPr lang="en-US" sz="1051" b="1" dirty="0">
                <a:solidFill>
                  <a:schemeClr val="tx1"/>
                </a:solidFill>
              </a:rPr>
            </a:br>
            <a:r>
              <a:rPr lang="en-US" sz="1051" b="1" dirty="0">
                <a:solidFill>
                  <a:schemeClr val="tx1"/>
                </a:solidFill>
              </a:rPr>
              <a:t>Random Dist.</a:t>
            </a:r>
          </a:p>
          <a:p>
            <a:pPr defTabSz="914377"/>
            <a:r>
              <a:rPr lang="en-US" sz="1051" b="1" dirty="0" err="1">
                <a:solidFill>
                  <a:schemeClr val="tx1"/>
                </a:solidFill>
              </a:rPr>
              <a:t>Uncert</a:t>
            </a:r>
            <a:r>
              <a:rPr lang="en-US" sz="1051" b="1" dirty="0">
                <a:solidFill>
                  <a:schemeClr val="tx1"/>
                </a:solidFill>
              </a:rPr>
              <a:t>. </a:t>
            </a:r>
            <a:r>
              <a:rPr lang="en-US" sz="1051" b="1" dirty="0" err="1">
                <a:solidFill>
                  <a:schemeClr val="tx1"/>
                </a:solidFill>
              </a:rPr>
              <a:t>Probl</a:t>
            </a:r>
            <a:r>
              <a:rPr lang="en-US" sz="1051" b="1" dirty="0">
                <a:solidFill>
                  <a:schemeClr val="tx1"/>
                </a:solidFill>
              </a:rPr>
              <a:t>.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</a:rPr>
              <a:t>Reciprocals</a:t>
            </a:r>
          </a:p>
          <a:p>
            <a:pPr defTabSz="914377"/>
            <a:r>
              <a:rPr lang="en-US" sz="1051" b="1" dirty="0">
                <a:solidFill>
                  <a:schemeClr val="tx1"/>
                </a:solidFill>
              </a:rPr>
              <a:t>Eigenvalues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7DDD2B12-6A5C-F340-A09B-111FB594FB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595" y="654434"/>
            <a:ext cx="755715" cy="785484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483E4A0D-3C22-074C-8CF9-EE37E7465F22}"/>
              </a:ext>
            </a:extLst>
          </p:cNvPr>
          <p:cNvSpPr txBox="1"/>
          <p:nvPr/>
        </p:nvSpPr>
        <p:spPr>
          <a:xfrm>
            <a:off x="3861578" y="770175"/>
            <a:ext cx="126901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/>
            <a:r>
              <a:rPr lang="en-US" sz="1000" b="1" dirty="0">
                <a:solidFill>
                  <a:schemeClr val="bg2"/>
                </a:solidFill>
                <a:latin typeface="IBM Plex Sans"/>
              </a:rPr>
              <a:t>End Users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and Domain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Experts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003BFF5-983C-FC4E-8921-EB042CD4C6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9379" y="3418294"/>
            <a:ext cx="1204965" cy="1065351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6B9C77E7-3AAD-2649-BFFC-A5A2A3E15013}"/>
              </a:ext>
            </a:extLst>
          </p:cNvPr>
          <p:cNvSpPr txBox="1"/>
          <p:nvPr/>
        </p:nvSpPr>
        <p:spPr>
          <a:xfrm>
            <a:off x="3861577" y="3673969"/>
            <a:ext cx="126901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/>
            <a:r>
              <a:rPr lang="en-US" sz="1000" b="1" dirty="0">
                <a:solidFill>
                  <a:schemeClr val="bg2"/>
                </a:solidFill>
                <a:latin typeface="IBM Plex Sans"/>
              </a:rPr>
              <a:t>Algorithm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Researchers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and Developers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2716694E-1D0C-3146-AE39-7897D6AE6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6885" y="4453250"/>
            <a:ext cx="1088155" cy="1013729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A22996D3-EFBC-9C48-A7E0-FD7AC0C33B3C}"/>
              </a:ext>
            </a:extLst>
          </p:cNvPr>
          <p:cNvSpPr txBox="1"/>
          <p:nvPr/>
        </p:nvSpPr>
        <p:spPr>
          <a:xfrm>
            <a:off x="3861577" y="4683113"/>
            <a:ext cx="1269016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/>
            <a:r>
              <a:rPr lang="en-US" sz="1000" b="1" dirty="0">
                <a:solidFill>
                  <a:schemeClr val="bg2"/>
                </a:solidFill>
                <a:latin typeface="IBM Plex Sans"/>
              </a:rPr>
              <a:t>Quantum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Researchers</a:t>
            </a:r>
            <a:br>
              <a:rPr lang="en-US" sz="1000" b="1" dirty="0">
                <a:solidFill>
                  <a:schemeClr val="bg2"/>
                </a:solidFill>
                <a:latin typeface="IBM Plex Sans"/>
              </a:rPr>
            </a:br>
            <a:r>
              <a:rPr lang="en-US" sz="1000" b="1" dirty="0">
                <a:solidFill>
                  <a:schemeClr val="bg2"/>
                </a:solidFill>
                <a:latin typeface="IBM Plex Sans"/>
              </a:rPr>
              <a:t>and Developers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934C56B-48FF-4847-8FC4-ECBF5587EF5C}"/>
              </a:ext>
            </a:extLst>
          </p:cNvPr>
          <p:cNvSpPr txBox="1"/>
          <p:nvPr/>
        </p:nvSpPr>
        <p:spPr>
          <a:xfrm>
            <a:off x="3861577" y="6113796"/>
            <a:ext cx="126901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7"/>
            <a:r>
              <a:rPr lang="en-US" sz="1000" b="1" dirty="0">
                <a:solidFill>
                  <a:schemeClr val="bg2"/>
                </a:solidFill>
                <a:latin typeface="IBM Plex Sans"/>
              </a:rPr>
              <a:t>Quantum Experimentalists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1EE5B6D9-E80B-3444-8D59-5499C5F83A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1926" y="5470771"/>
            <a:ext cx="1422400" cy="1422400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3CAE8E0-9FD0-1146-B89A-75C402E98E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59324" y="6282980"/>
            <a:ext cx="539851" cy="539851"/>
          </a:xfrm>
          <a:prstGeom prst="rect">
            <a:avLst/>
          </a:prstGeom>
          <a:effectLst>
            <a:outerShdw blurRad="254000" dist="38100" dir="2700000" sx="101000" sy="101000" algn="tl" rotWithShape="0">
              <a:schemeClr val="bg2"/>
            </a:outerShdw>
          </a:effectLst>
        </p:spPr>
      </p:pic>
    </p:spTree>
    <p:extLst>
      <p:ext uri="{BB962C8B-B14F-4D97-AF65-F5344CB8AC3E}">
        <p14:creationId xmlns:p14="http://schemas.microsoft.com/office/powerpoint/2010/main" val="407061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5" grpId="0" animBg="1"/>
      <p:bldP spid="79" grpId="0" animBg="1"/>
      <p:bldP spid="80" grpId="0"/>
      <p:bldP spid="82" grpId="0"/>
      <p:bldP spid="85" grpId="0"/>
      <p:bldP spid="105" grpId="0" animBg="1"/>
      <p:bldP spid="106" grpId="0"/>
      <p:bldP spid="64" grpId="0" animBg="1"/>
      <p:bldP spid="65" grpId="0"/>
      <p:bldP spid="40" grpId="0" animBg="1"/>
      <p:bldP spid="87" grpId="0" animBg="1"/>
      <p:bldP spid="88" grpId="0"/>
      <p:bldP spid="47" grpId="0"/>
      <p:bldP spid="90" grpId="0"/>
      <p:bldP spid="50" grpId="0"/>
      <p:bldP spid="93" grpId="0" animBg="1"/>
      <p:bldP spid="104" grpId="0" animBg="1"/>
      <p:bldP spid="120" grpId="0"/>
      <p:bldP spid="120" grpId="1"/>
      <p:bldP spid="121" grpId="0"/>
      <p:bldP spid="121" grpId="1"/>
      <p:bldP spid="122" grpId="0"/>
      <p:bldP spid="26" grpId="0" animBg="1"/>
      <p:bldP spid="108" grpId="0" animBg="1"/>
      <p:bldP spid="109" grpId="0" animBg="1"/>
      <p:bldP spid="123" grpId="0" animBg="1"/>
      <p:bldP spid="1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092146-BA23-CE4D-AAB6-764A59630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b="1" dirty="0" err="1">
                <a:solidFill>
                  <a:schemeClr val="accent1"/>
                </a:solidFill>
              </a:rPr>
              <a:t>Qiskit</a:t>
            </a:r>
            <a:r>
              <a:rPr lang="en-US" b="1" dirty="0">
                <a:solidFill>
                  <a:schemeClr val="accent1"/>
                </a:solidFill>
              </a:rPr>
              <a:t> Artificial Intelligence</a:t>
            </a:r>
            <a:br>
              <a:rPr lang="en-US" b="1" dirty="0">
                <a:solidFill>
                  <a:schemeClr val="accent1"/>
                </a:solidFill>
              </a:rPr>
            </a:b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4410B32-339D-5B49-88B5-B5D9FD2F86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00800" y="841774"/>
            <a:ext cx="5486400" cy="5149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Algorithms: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Grover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VQE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QAOA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Problems being solved: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3SAT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MaxCut</a:t>
            </a:r>
            <a:endParaRPr lang="en-US" sz="2000" dirty="0"/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TSP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Graph partition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Stableset</a:t>
            </a:r>
            <a:endParaRPr lang="en-US" sz="2000" dirty="0"/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Clique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Exact cover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Set packing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Vertex cover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583F03-D783-1F4E-B2E0-8AE98035B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4800" y="841775"/>
            <a:ext cx="5486400" cy="21074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SVM Q Kernel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SVM Variational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Problems being solved: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Training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Classification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A418C51F-A6DE-7B41-A98D-C8221717F365}"/>
              </a:ext>
            </a:extLst>
          </p:cNvPr>
          <p:cNvSpPr txBox="1">
            <a:spLocks/>
          </p:cNvSpPr>
          <p:nvPr/>
        </p:nvSpPr>
        <p:spPr>
          <a:xfrm>
            <a:off x="6400800" y="268224"/>
            <a:ext cx="5486400" cy="11409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b="1" dirty="0" err="1">
                <a:solidFill>
                  <a:schemeClr val="accent1"/>
                </a:solidFill>
              </a:rPr>
              <a:t>Qiskit</a:t>
            </a:r>
            <a:r>
              <a:rPr lang="en-US" b="1" dirty="0">
                <a:solidFill>
                  <a:schemeClr val="accent1"/>
                </a:solidFill>
              </a:rPr>
              <a:t> Optimization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F49304A-F3CF-264A-9373-9EE16AC4292C}"/>
              </a:ext>
            </a:extLst>
          </p:cNvPr>
          <p:cNvSpPr txBox="1">
            <a:spLocks/>
          </p:cNvSpPr>
          <p:nvPr/>
        </p:nvSpPr>
        <p:spPr>
          <a:xfrm>
            <a:off x="304800" y="3942392"/>
            <a:ext cx="5486400" cy="21074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tabLst>
                <a:tab pos="5253435" algn="dec"/>
              </a:tabLst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Algorithms: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Amplitude Estimation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VQE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QAOA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Problems being solved: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Risk Analysis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Pricing</a:t>
            </a: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Portfolio Optimization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84BD2DCF-64AC-2841-A220-6E1114312E63}"/>
              </a:ext>
            </a:extLst>
          </p:cNvPr>
          <p:cNvSpPr txBox="1">
            <a:spLocks/>
          </p:cNvSpPr>
          <p:nvPr/>
        </p:nvSpPr>
        <p:spPr>
          <a:xfrm>
            <a:off x="304800" y="3338257"/>
            <a:ext cx="5486400" cy="11409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b="1" dirty="0" err="1">
                <a:solidFill>
                  <a:schemeClr val="accent1"/>
                </a:solidFill>
              </a:rPr>
              <a:t>Qiskit</a:t>
            </a:r>
            <a:r>
              <a:rPr lang="en-US" b="1" dirty="0">
                <a:solidFill>
                  <a:schemeClr val="accent1"/>
                </a:solidFill>
              </a:rPr>
              <a:t> Finance</a:t>
            </a:r>
            <a:br>
              <a:rPr lang="en-US" b="1" dirty="0">
                <a:solidFill>
                  <a:schemeClr val="accent1"/>
                </a:solidFill>
              </a:rPr>
            </a:br>
            <a:br>
              <a:rPr lang="en-US" b="1" dirty="0">
                <a:solidFill>
                  <a:schemeClr val="accent1"/>
                </a:solidFill>
              </a:rPr>
            </a:b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68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A2344-B927-E340-8779-E666ED13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268224"/>
            <a:ext cx="7097031" cy="50800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Classical Support Vector Machines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327B23-E8EE-3947-AC56-B9750A719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819" y="2784033"/>
            <a:ext cx="1936768" cy="4258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0EB9BA-42E4-234B-A959-2BCA39320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820" y="3494056"/>
            <a:ext cx="1365752" cy="2644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BD6D9F-2883-354E-A623-3EEB0B56D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819" y="3843038"/>
            <a:ext cx="1496603" cy="299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3F9B69-8980-ED41-BD77-7549B58EF7E2}"/>
                  </a:ext>
                </a:extLst>
              </p:cNvPr>
              <p:cNvSpPr txBox="1"/>
              <p:nvPr/>
            </p:nvSpPr>
            <p:spPr>
              <a:xfrm>
                <a:off x="834068" y="1136209"/>
                <a:ext cx="40504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dirty="0">
                    <a:solidFill>
                      <a:srgbClr val="FFFFFF"/>
                    </a:solidFill>
                    <a:latin typeface="IBM Plex Sans"/>
                  </a:rPr>
                  <a:t>Suppose we want to classify a set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FFFFFF"/>
                    </a:solidFill>
                    <a:latin typeface="IBM Plex Sans"/>
                  </a:rPr>
                  <a:t>-dimensional data points with unknown labels from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3F9B69-8980-ED41-BD77-7549B58EF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68" y="1136209"/>
                <a:ext cx="4050405" cy="923330"/>
              </a:xfrm>
              <a:prstGeom prst="rect">
                <a:avLst/>
              </a:prstGeom>
              <a:blipFill>
                <a:blip r:embed="rId6"/>
                <a:stretch>
                  <a:fillRect l="-1250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59EF29F1-1C23-9345-804D-17F6CC3B2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2277" y="1752594"/>
            <a:ext cx="1848276" cy="2905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3D579B-C234-F04A-BB78-CC9077BF75F3}"/>
              </a:ext>
            </a:extLst>
          </p:cNvPr>
          <p:cNvSpPr txBox="1"/>
          <p:nvPr/>
        </p:nvSpPr>
        <p:spPr>
          <a:xfrm>
            <a:off x="834068" y="2239710"/>
            <a:ext cx="5790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dirty="0">
                <a:solidFill>
                  <a:srgbClr val="FFFFFF"/>
                </a:solidFill>
                <a:latin typeface="IBM Plex Sans"/>
              </a:rPr>
              <a:t>We have access to a training set </a:t>
            </a:r>
            <a:r>
              <a:rPr lang="en-US" i="1" dirty="0">
                <a:solidFill>
                  <a:srgbClr val="FFFFFF"/>
                </a:solidFill>
                <a:latin typeface="IBM Plex Sans"/>
              </a:rPr>
              <a:t>T</a:t>
            </a:r>
            <a:r>
              <a:rPr lang="en-US" dirty="0">
                <a:solidFill>
                  <a:srgbClr val="FFFFFF"/>
                </a:solidFill>
                <a:latin typeface="IBM Plex Sans"/>
              </a:rPr>
              <a:t> with known labels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A3CF35-682B-1946-BBDD-DD218D35DE31}"/>
              </a:ext>
            </a:extLst>
          </p:cNvPr>
          <p:cNvSpPr txBox="1"/>
          <p:nvPr/>
        </p:nvSpPr>
        <p:spPr>
          <a:xfrm>
            <a:off x="904897" y="4469841"/>
            <a:ext cx="5494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b="1" dirty="0">
                <a:solidFill>
                  <a:srgbClr val="FFFFFF"/>
                </a:solidFill>
                <a:latin typeface="IBM Plex Sans"/>
              </a:rPr>
              <a:t>Task</a:t>
            </a:r>
            <a:r>
              <a:rPr lang="en-US" dirty="0">
                <a:solidFill>
                  <a:srgbClr val="FFFFFF"/>
                </a:solidFill>
                <a:latin typeface="IBM Plex Sans"/>
              </a:rPr>
              <a:t> 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Sans"/>
              </a:rPr>
              <a:t>find a </a:t>
            </a:r>
            <a:r>
              <a:rPr lang="en-US" b="1" dirty="0">
                <a:solidFill>
                  <a:srgbClr val="92D050"/>
                </a:solidFill>
                <a:latin typeface="IBM Plex Sans"/>
              </a:rPr>
              <a:t>hyperplane</a:t>
            </a:r>
            <a:r>
              <a:rPr lang="en-US" dirty="0">
                <a:solidFill>
                  <a:srgbClr val="FFFFFF"/>
                </a:solidFill>
                <a:latin typeface="IBM Plex Sans"/>
              </a:rPr>
              <a:t> that separates the data, and where the margin is maximized.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C2C11-65D5-194A-B4DB-1C22E42C00F0}"/>
              </a:ext>
            </a:extLst>
          </p:cNvPr>
          <p:cNvSpPr txBox="1"/>
          <p:nvPr/>
        </p:nvSpPr>
        <p:spPr>
          <a:xfrm>
            <a:off x="904897" y="5545683"/>
            <a:ext cx="5494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000" b="1" dirty="0">
                <a:solidFill>
                  <a:srgbClr val="1FB3CF"/>
                </a:solidFill>
                <a:latin typeface="IBM Plex Sans"/>
              </a:rPr>
              <a:t>What if the data is not linearly separable?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401450-887D-6B46-B1D8-A236CE429B98}"/>
              </a:ext>
            </a:extLst>
          </p:cNvPr>
          <p:cNvGrpSpPr/>
          <p:nvPr/>
        </p:nvGrpSpPr>
        <p:grpSpPr>
          <a:xfrm>
            <a:off x="7147638" y="2075787"/>
            <a:ext cx="3835916" cy="3469896"/>
            <a:chOff x="5127264" y="1570133"/>
            <a:chExt cx="2876937" cy="260242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6BF9AFC-09F3-8245-A1B0-5AA24C9BB517}"/>
                </a:ext>
              </a:extLst>
            </p:cNvPr>
            <p:cNvSpPr/>
            <p:nvPr/>
          </p:nvSpPr>
          <p:spPr>
            <a:xfrm>
              <a:off x="5660490" y="3026812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1E23D91-5144-4C43-8047-7B0379CBCF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46406" y="1871689"/>
              <a:ext cx="1203114" cy="158452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CB40AA1-F0EF-9A42-9DB9-0366B7804F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98226" y="1570133"/>
              <a:ext cx="1181834" cy="1557972"/>
            </a:xfrm>
            <a:prstGeom prst="line">
              <a:avLst/>
            </a:prstGeom>
            <a:ln w="12700">
              <a:solidFill>
                <a:srgbClr val="00B0F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86AEBDA-8AF9-1F4C-9B46-28DC473F7A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5390" y="2192705"/>
              <a:ext cx="1203113" cy="1572360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0904186-FED6-974F-ADD7-59AD599504FB}"/>
                </a:ext>
              </a:extLst>
            </p:cNvPr>
            <p:cNvSpPr/>
            <p:nvPr/>
          </p:nvSpPr>
          <p:spPr>
            <a:xfrm>
              <a:off x="7337973" y="2182544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74DC143-9514-C64C-B604-75AFCDECC320}"/>
                </a:ext>
              </a:extLst>
            </p:cNvPr>
            <p:cNvSpPr/>
            <p:nvPr/>
          </p:nvSpPr>
          <p:spPr>
            <a:xfrm>
              <a:off x="5671048" y="2564239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090ED64-DE64-F64C-A9C6-F52E65986A15}"/>
                </a:ext>
              </a:extLst>
            </p:cNvPr>
            <p:cNvSpPr/>
            <p:nvPr/>
          </p:nvSpPr>
          <p:spPr>
            <a:xfrm>
              <a:off x="5591443" y="2778035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4D871C5-3B9E-3E49-9DC5-5D0BE6575E8A}"/>
                </a:ext>
              </a:extLst>
            </p:cNvPr>
            <p:cNvSpPr/>
            <p:nvPr/>
          </p:nvSpPr>
          <p:spPr>
            <a:xfrm>
              <a:off x="5991707" y="2960299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CB5A90-CF8A-184E-BBC5-B1DE2FAFC2AC}"/>
                </a:ext>
              </a:extLst>
            </p:cNvPr>
            <p:cNvSpPr/>
            <p:nvPr/>
          </p:nvSpPr>
          <p:spPr>
            <a:xfrm>
              <a:off x="5792644" y="2309478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4D22111-05B6-824B-9DF4-5AA40CCC0E57}"/>
                </a:ext>
              </a:extLst>
            </p:cNvPr>
            <p:cNvSpPr/>
            <p:nvPr/>
          </p:nvSpPr>
          <p:spPr>
            <a:xfrm>
              <a:off x="6228273" y="2882251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202B779-0986-C84C-B3FB-503BC235B2BF}"/>
                </a:ext>
              </a:extLst>
            </p:cNvPr>
            <p:cNvSpPr/>
            <p:nvPr/>
          </p:nvSpPr>
          <p:spPr>
            <a:xfrm>
              <a:off x="5822284" y="2729851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9A3846-412E-284B-B495-0C40514664F2}"/>
                </a:ext>
              </a:extLst>
            </p:cNvPr>
            <p:cNvSpPr/>
            <p:nvPr/>
          </p:nvSpPr>
          <p:spPr>
            <a:xfrm>
              <a:off x="6045879" y="3665607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1D13E36-EE56-8E45-9BB6-8280E3D793D0}"/>
                </a:ext>
              </a:extLst>
            </p:cNvPr>
            <p:cNvSpPr/>
            <p:nvPr/>
          </p:nvSpPr>
          <p:spPr>
            <a:xfrm>
              <a:off x="6106677" y="3223836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3B8092F-684A-C54C-87F7-03C3C92805C4}"/>
                </a:ext>
              </a:extLst>
            </p:cNvPr>
            <p:cNvSpPr/>
            <p:nvPr/>
          </p:nvSpPr>
          <p:spPr>
            <a:xfrm>
              <a:off x="6134521" y="3468700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586F8CD-4157-E147-AB14-26F176A980B2}"/>
                </a:ext>
              </a:extLst>
            </p:cNvPr>
            <p:cNvSpPr/>
            <p:nvPr/>
          </p:nvSpPr>
          <p:spPr>
            <a:xfrm>
              <a:off x="6609051" y="3371680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5502333-FF49-E64A-A956-5FC14AD5BA58}"/>
                </a:ext>
              </a:extLst>
            </p:cNvPr>
            <p:cNvSpPr/>
            <p:nvPr/>
          </p:nvSpPr>
          <p:spPr>
            <a:xfrm>
              <a:off x="6371440" y="3529498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84393D0-A57F-DC46-A8F2-411007701565}"/>
                </a:ext>
              </a:extLst>
            </p:cNvPr>
            <p:cNvSpPr/>
            <p:nvPr/>
          </p:nvSpPr>
          <p:spPr>
            <a:xfrm>
              <a:off x="7882605" y="2309478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7A751D2-38A2-3448-90F4-2A891126A50F}"/>
                </a:ext>
              </a:extLst>
            </p:cNvPr>
            <p:cNvSpPr/>
            <p:nvPr/>
          </p:nvSpPr>
          <p:spPr>
            <a:xfrm>
              <a:off x="7012004" y="1921806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978315-B2AD-3848-8B31-0019544BE863}"/>
                </a:ext>
              </a:extLst>
            </p:cNvPr>
            <p:cNvSpPr/>
            <p:nvPr/>
          </p:nvSpPr>
          <p:spPr>
            <a:xfrm>
              <a:off x="7576864" y="2656439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9776DFF-8D33-7942-8C87-5F44BA28DB87}"/>
                </a:ext>
              </a:extLst>
            </p:cNvPr>
            <p:cNvSpPr/>
            <p:nvPr/>
          </p:nvSpPr>
          <p:spPr>
            <a:xfrm>
              <a:off x="7507427" y="1633394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E61A9D-9D7F-F441-96AB-F15F563DA3EA}"/>
                </a:ext>
              </a:extLst>
            </p:cNvPr>
            <p:cNvSpPr/>
            <p:nvPr/>
          </p:nvSpPr>
          <p:spPr>
            <a:xfrm>
              <a:off x="7600626" y="1832777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3086A22-DC1F-EF49-ABDF-06E7FADD06A5}"/>
                </a:ext>
              </a:extLst>
            </p:cNvPr>
            <p:cNvSpPr/>
            <p:nvPr/>
          </p:nvSpPr>
          <p:spPr>
            <a:xfrm>
              <a:off x="7045620" y="2114989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31B1AAD-83A7-4F4D-8A85-8D12D8398AB3}"/>
                </a:ext>
              </a:extLst>
            </p:cNvPr>
            <p:cNvSpPr/>
            <p:nvPr/>
          </p:nvSpPr>
          <p:spPr>
            <a:xfrm>
              <a:off x="7375218" y="1782919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1CAF83B-73F0-3140-B607-C6878CFA5CE1}"/>
                </a:ext>
              </a:extLst>
            </p:cNvPr>
            <p:cNvSpPr/>
            <p:nvPr/>
          </p:nvSpPr>
          <p:spPr>
            <a:xfrm>
              <a:off x="7344235" y="2564239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6DB8F95-3FC7-334B-AF66-84EA9B04DEF6}"/>
                </a:ext>
              </a:extLst>
            </p:cNvPr>
            <p:cNvSpPr/>
            <p:nvPr/>
          </p:nvSpPr>
          <p:spPr>
            <a:xfrm>
              <a:off x="7153911" y="2608255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5DECBED-552C-3E4C-9137-CE1F018B2B70}"/>
                </a:ext>
              </a:extLst>
            </p:cNvPr>
            <p:cNvSpPr/>
            <p:nvPr/>
          </p:nvSpPr>
          <p:spPr>
            <a:xfrm>
              <a:off x="6919611" y="2309478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3131AE3-3899-A34C-8C23-D168510611A0}"/>
                </a:ext>
              </a:extLst>
            </p:cNvPr>
            <p:cNvSpPr/>
            <p:nvPr/>
          </p:nvSpPr>
          <p:spPr>
            <a:xfrm>
              <a:off x="7129660" y="2254739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D87619-DA8A-2F48-9545-D89426205656}"/>
                </a:ext>
              </a:extLst>
            </p:cNvPr>
            <p:cNvSpPr/>
            <p:nvPr/>
          </p:nvSpPr>
          <p:spPr>
            <a:xfrm>
              <a:off x="7008064" y="1633394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7D8223F-EC24-F144-832D-C4F9998C4CB1}"/>
                </a:ext>
              </a:extLst>
            </p:cNvPr>
            <p:cNvSpPr/>
            <p:nvPr/>
          </p:nvSpPr>
          <p:spPr>
            <a:xfrm>
              <a:off x="7225584" y="2006429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F158C24-6771-AE45-BE4D-74E8CFCE123E}"/>
                </a:ext>
              </a:extLst>
            </p:cNvPr>
            <p:cNvSpPr/>
            <p:nvPr/>
          </p:nvSpPr>
          <p:spPr>
            <a:xfrm>
              <a:off x="6565241" y="1847565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C9CB83E-6663-9547-95C3-4E8AFE709B0F}"/>
                </a:ext>
              </a:extLst>
            </p:cNvPr>
            <p:cNvSpPr/>
            <p:nvPr/>
          </p:nvSpPr>
          <p:spPr>
            <a:xfrm>
              <a:off x="6696122" y="1584467"/>
              <a:ext cx="121596" cy="1215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8ED2C40-65B7-A642-92C5-3DC65BD11765}"/>
                </a:ext>
              </a:extLst>
            </p:cNvPr>
            <p:cNvSpPr/>
            <p:nvPr/>
          </p:nvSpPr>
          <p:spPr>
            <a:xfrm>
              <a:off x="5196311" y="3608957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0987CC4-9D0F-264A-B1A9-A920A0CA03CE}"/>
                </a:ext>
              </a:extLst>
            </p:cNvPr>
            <p:cNvSpPr/>
            <p:nvPr/>
          </p:nvSpPr>
          <p:spPr>
            <a:xfrm>
              <a:off x="5452060" y="3026812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397F21F-C0EE-9C4D-8FB3-7365A7AB9065}"/>
                </a:ext>
              </a:extLst>
            </p:cNvPr>
            <p:cNvSpPr/>
            <p:nvPr/>
          </p:nvSpPr>
          <p:spPr>
            <a:xfrm>
              <a:off x="5127264" y="3360180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79AD1E2-D079-2E4E-AD23-50A50CFCBF62}"/>
                </a:ext>
              </a:extLst>
            </p:cNvPr>
            <p:cNvSpPr/>
            <p:nvPr/>
          </p:nvSpPr>
          <p:spPr>
            <a:xfrm>
              <a:off x="5595405" y="3197734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C239B8B-BDA9-5A4F-9E83-8AE445584092}"/>
                </a:ext>
              </a:extLst>
            </p:cNvPr>
            <p:cNvSpPr/>
            <p:nvPr/>
          </p:nvSpPr>
          <p:spPr>
            <a:xfrm>
              <a:off x="5377577" y="2730917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A20D555-7502-C546-AA99-651165464C83}"/>
                </a:ext>
              </a:extLst>
            </p:cNvPr>
            <p:cNvSpPr/>
            <p:nvPr/>
          </p:nvSpPr>
          <p:spPr>
            <a:xfrm>
              <a:off x="5358105" y="3311996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A2E5719-1BF1-1B4E-88CE-95854BFEF4B6}"/>
                </a:ext>
              </a:extLst>
            </p:cNvPr>
            <p:cNvSpPr/>
            <p:nvPr/>
          </p:nvSpPr>
          <p:spPr>
            <a:xfrm>
              <a:off x="5781645" y="3249389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4AF1BF-841F-2D4D-9BF3-A8527D343A54}"/>
                </a:ext>
              </a:extLst>
            </p:cNvPr>
            <p:cNvSpPr/>
            <p:nvPr/>
          </p:nvSpPr>
          <p:spPr>
            <a:xfrm>
              <a:off x="5809489" y="3494253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8A1CE94-1236-0144-8D3D-2070F4457EDA}"/>
                </a:ext>
              </a:extLst>
            </p:cNvPr>
            <p:cNvSpPr/>
            <p:nvPr/>
          </p:nvSpPr>
          <p:spPr>
            <a:xfrm>
              <a:off x="5652254" y="4050959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BE4940B-9C9B-1A42-8207-61A9BE0356A7}"/>
                </a:ext>
              </a:extLst>
            </p:cNvPr>
            <p:cNvSpPr/>
            <p:nvPr/>
          </p:nvSpPr>
          <p:spPr>
            <a:xfrm>
              <a:off x="5583207" y="3802182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3EBFFF3-3B35-CC41-A586-97D69B36A6D4}"/>
                </a:ext>
              </a:extLst>
            </p:cNvPr>
            <p:cNvSpPr/>
            <p:nvPr/>
          </p:nvSpPr>
          <p:spPr>
            <a:xfrm>
              <a:off x="6073723" y="3913917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6E92E28-F3B1-014B-8F54-DC4B2FA61610}"/>
                </a:ext>
              </a:extLst>
            </p:cNvPr>
            <p:cNvSpPr/>
            <p:nvPr/>
          </p:nvSpPr>
          <p:spPr>
            <a:xfrm>
              <a:off x="5814048" y="3753998"/>
              <a:ext cx="121596" cy="1215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77"/>
              <a:endParaRPr lang="en-US" sz="1600" dirty="0" err="1">
                <a:solidFill>
                  <a:srgbClr val="FFC000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67781DA9-28F8-4542-AF47-A1D8267C9B74}"/>
              </a:ext>
            </a:extLst>
          </p:cNvPr>
          <p:cNvCxnSpPr/>
          <p:nvPr/>
        </p:nvCxnSpPr>
        <p:spPr>
          <a:xfrm rot="16200000" flipV="1">
            <a:off x="7378683" y="2158265"/>
            <a:ext cx="1033971" cy="583659"/>
          </a:xfrm>
          <a:prstGeom prst="curvedConnector3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8653667A-852F-D646-943F-1BF4005A8EB4}"/>
              </a:ext>
            </a:extLst>
          </p:cNvPr>
          <p:cNvCxnSpPr>
            <a:cxnSpLocks/>
          </p:cNvCxnSpPr>
          <p:nvPr/>
        </p:nvCxnSpPr>
        <p:spPr>
          <a:xfrm rot="10800000">
            <a:off x="8139748" y="1780874"/>
            <a:ext cx="827917" cy="736529"/>
          </a:xfrm>
          <a:prstGeom prst="curvedConnector3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217B206-01D7-3247-BD3B-8F79675BFBA7}"/>
              </a:ext>
            </a:extLst>
          </p:cNvPr>
          <p:cNvSpPr txBox="1"/>
          <p:nvPr/>
        </p:nvSpPr>
        <p:spPr>
          <a:xfrm>
            <a:off x="10265727" y="4249681"/>
            <a:ext cx="1488141" cy="57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/>
            <a:r>
              <a:rPr lang="en-US" sz="1867" dirty="0">
                <a:solidFill>
                  <a:srgbClr val="FFFFFF"/>
                </a:solidFill>
                <a:latin typeface="IBM Plex Sans"/>
              </a:rPr>
              <a:t>Maximize the margin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8D03554-81D5-D440-9B9A-11E88CDA524B}"/>
              </a:ext>
            </a:extLst>
          </p:cNvPr>
          <p:cNvSpPr txBox="1"/>
          <p:nvPr/>
        </p:nvSpPr>
        <p:spPr>
          <a:xfrm>
            <a:off x="7036416" y="1234368"/>
            <a:ext cx="1284861" cy="57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/>
            <a:r>
              <a:rPr lang="en-US" sz="1867">
                <a:solidFill>
                  <a:srgbClr val="FFFFFF"/>
                </a:solidFill>
                <a:latin typeface="IBM Plex Sans"/>
              </a:rPr>
              <a:t>Support vectors</a:t>
            </a:r>
            <a:endParaRPr lang="en-US" sz="1867" dirty="0">
              <a:solidFill>
                <a:srgbClr val="FFFFFF"/>
              </a:solidFill>
              <a:latin typeface="IBM Plex Sans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610CF22-AEC7-2345-A2E6-C4D6F7028CD1}"/>
              </a:ext>
            </a:extLst>
          </p:cNvPr>
          <p:cNvCxnSpPr>
            <a:cxnSpLocks/>
          </p:cNvCxnSpPr>
          <p:nvPr/>
        </p:nvCxnSpPr>
        <p:spPr>
          <a:xfrm flipV="1">
            <a:off x="9463190" y="4110487"/>
            <a:ext cx="884983" cy="653340"/>
          </a:xfrm>
          <a:prstGeom prst="straightConnector1">
            <a:avLst/>
          </a:prstGeom>
          <a:ln>
            <a:solidFill>
              <a:schemeClr val="bg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83528E0F-5840-8A46-AD66-8736A0DA206D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94553" y="4840995"/>
            <a:ext cx="640052" cy="392224"/>
          </a:xfrm>
          <a:prstGeom prst="curvedConnector3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373BBAF-3D4E-DC4F-ACF1-9A581B48C283}"/>
              </a:ext>
            </a:extLst>
          </p:cNvPr>
          <p:cNvSpPr txBox="1"/>
          <p:nvPr/>
        </p:nvSpPr>
        <p:spPr>
          <a:xfrm>
            <a:off x="9849834" y="5422785"/>
            <a:ext cx="1353785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77"/>
            <a:r>
              <a:rPr lang="en-US" sz="1867" b="1" dirty="0">
                <a:solidFill>
                  <a:srgbClr val="92D050"/>
                </a:solidFill>
                <a:latin typeface="IBM Plex Sans"/>
              </a:rPr>
              <a:t>Hyperplane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8055B75-D122-6E44-972C-2B231475EDDD}"/>
              </a:ext>
            </a:extLst>
          </p:cNvPr>
          <p:cNvSpPr/>
          <p:nvPr/>
        </p:nvSpPr>
        <p:spPr>
          <a:xfrm>
            <a:off x="10575899" y="3135629"/>
            <a:ext cx="162128" cy="1621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C000"/>
              </a:solidFill>
              <a:latin typeface="Arial"/>
              <a:cs typeface="Arial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2D46DC3-D30A-3C44-B8B1-4FFF6BCA1414}"/>
              </a:ext>
            </a:extLst>
          </p:cNvPr>
          <p:cNvSpPr/>
          <p:nvPr/>
        </p:nvSpPr>
        <p:spPr>
          <a:xfrm>
            <a:off x="10033211" y="2067281"/>
            <a:ext cx="162128" cy="1621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C000"/>
              </a:solidFill>
              <a:latin typeface="Arial"/>
              <a:cs typeface="Arial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76C4F9-789E-3C47-A5D2-849532E3CEB1}"/>
              </a:ext>
            </a:extLst>
          </p:cNvPr>
          <p:cNvSpPr/>
          <p:nvPr/>
        </p:nvSpPr>
        <p:spPr>
          <a:xfrm>
            <a:off x="10415188" y="1954727"/>
            <a:ext cx="162128" cy="1621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C000"/>
              </a:solidFill>
              <a:latin typeface="Arial"/>
              <a:cs typeface="Arial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4684640-479E-4C4D-A837-F80195B84E00}"/>
              </a:ext>
            </a:extLst>
          </p:cNvPr>
          <p:cNvSpPr/>
          <p:nvPr/>
        </p:nvSpPr>
        <p:spPr>
          <a:xfrm>
            <a:off x="10748852" y="2750204"/>
            <a:ext cx="162128" cy="1621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C000"/>
              </a:solidFill>
              <a:latin typeface="Arial"/>
              <a:cs typeface="Arial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5723692-40F1-8848-BD28-82E5655BCEDC}"/>
              </a:ext>
            </a:extLst>
          </p:cNvPr>
          <p:cNvSpPr/>
          <p:nvPr/>
        </p:nvSpPr>
        <p:spPr>
          <a:xfrm>
            <a:off x="10486271" y="2853104"/>
            <a:ext cx="162128" cy="1621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C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697315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Q General Presentation - Bob Sutor" id="{1120B78D-7567-EA44-985F-DF4549146D5C}" vid="{554A6CC2-E60C-4A41-808E-691DFEC44BFC}"/>
    </a:ext>
  </a:extLst>
</a:theme>
</file>

<file path=ppt/theme/theme2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3.xml><?xml version="1.0" encoding="utf-8"?>
<a:theme xmlns:a="http://schemas.openxmlformats.org/drawingml/2006/main" name="2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113434</TotalTime>
  <Words>1594</Words>
  <Application>Microsoft Macintosh PowerPoint</Application>
  <PresentationFormat>Widescreen</PresentationFormat>
  <Paragraphs>516</Paragraphs>
  <Slides>15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Andale Mono</vt:lpstr>
      <vt:lpstr>Arial</vt:lpstr>
      <vt:lpstr>Calibri</vt:lpstr>
      <vt:lpstr>Cambria Math</vt:lpstr>
      <vt:lpstr>Courier</vt:lpstr>
      <vt:lpstr>Courier New</vt:lpstr>
      <vt:lpstr>IBM Plex Sans</vt:lpstr>
      <vt:lpstr>IBMPlexSans-Light</vt:lpstr>
      <vt:lpstr>Wingdings</vt:lpstr>
      <vt:lpstr>blk_background_2017</vt:lpstr>
      <vt:lpstr>1_blk_background_2017</vt:lpstr>
      <vt:lpstr>2_blk_background_2017</vt:lpstr>
      <vt:lpstr>PowerPoint Presentation</vt:lpstr>
      <vt:lpstr>The Aqua Team</vt:lpstr>
      <vt:lpstr>PowerPoint Presentation</vt:lpstr>
      <vt:lpstr>Qiskit Aqua: Algorithms and Applications</vt:lpstr>
      <vt:lpstr>Modularity and Extensibility of the Aqua Library</vt:lpstr>
      <vt:lpstr>How to Get the Code and Contribute</vt:lpstr>
      <vt:lpstr>Qiskit Chemistry</vt:lpstr>
      <vt:lpstr>Qiskit Artificial Intelligence  </vt:lpstr>
      <vt:lpstr>Classical Support Vector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QISKit ACQUA</dc:title>
  <dc:creator>Marco Pistoia</dc:creator>
  <cp:lastModifiedBy>Marco Pistoia</cp:lastModifiedBy>
  <cp:revision>613</cp:revision>
  <dcterms:created xsi:type="dcterms:W3CDTF">2018-05-30T23:28:30Z</dcterms:created>
  <dcterms:modified xsi:type="dcterms:W3CDTF">2019-02-26T16:04:32Z</dcterms:modified>
</cp:coreProperties>
</file>